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07" r:id="rId3"/>
    <p:sldId id="257" r:id="rId4"/>
    <p:sldId id="260" r:id="rId5"/>
    <p:sldId id="314" r:id="rId6"/>
    <p:sldId id="312" r:id="rId7"/>
    <p:sldId id="313" r:id="rId8"/>
    <p:sldId id="280" r:id="rId9"/>
    <p:sldId id="261" r:id="rId10"/>
    <p:sldId id="262" r:id="rId11"/>
    <p:sldId id="299" r:id="rId12"/>
    <p:sldId id="308" r:id="rId13"/>
    <p:sldId id="286" r:id="rId14"/>
    <p:sldId id="281" r:id="rId15"/>
    <p:sldId id="292" r:id="rId16"/>
    <p:sldId id="290" r:id="rId17"/>
    <p:sldId id="302" r:id="rId18"/>
    <p:sldId id="315" r:id="rId19"/>
    <p:sldId id="320" r:id="rId20"/>
    <p:sldId id="267" r:id="rId21"/>
    <p:sldId id="264" r:id="rId22"/>
    <p:sldId id="291" r:id="rId23"/>
    <p:sldId id="318" r:id="rId24"/>
    <p:sldId id="317" r:id="rId25"/>
    <p:sldId id="268" r:id="rId26"/>
    <p:sldId id="319" r:id="rId27"/>
    <p:sldId id="279" r:id="rId28"/>
    <p:sldId id="321" r:id="rId29"/>
    <p:sldId id="323" r:id="rId30"/>
    <p:sldId id="263" r:id="rId31"/>
    <p:sldId id="300" r:id="rId32"/>
    <p:sldId id="301" r:id="rId33"/>
    <p:sldId id="275" r:id="rId34"/>
  </p:sldIdLst>
  <p:sldSz cx="9144000" cy="6858000" type="screen4x3"/>
  <p:notesSz cx="6889750" cy="1002188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p:cViewPr varScale="1">
        <p:scale>
          <a:sx n="115" d="100"/>
          <a:sy n="115"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yv\SynologyDrive\Shared%20with%20me\Statistieken%202016%20-%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yv\SynologyDrive\Shared%20with%20me\Statistieken%202016%20-%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nyv\SynologyDrive\Shared%20with%20me\Statistieken%202016%20-%2020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a:t> </a:t>
            </a:r>
            <a:r>
              <a:rPr lang="en-US" dirty="0" err="1" smtClean="0"/>
              <a:t>Leden</a:t>
            </a:r>
            <a:r>
              <a:rPr lang="en-US" dirty="0" smtClean="0"/>
              <a:t> West </a:t>
            </a:r>
            <a:r>
              <a:rPr lang="en-US" dirty="0" err="1" smtClean="0"/>
              <a:t>Vlaanderen</a:t>
            </a:r>
            <a:endParaRPr lang="en-US" dirty="0"/>
          </a:p>
        </c:rich>
      </c:tx>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nl-BE"/>
        </a:p>
      </c:txPr>
    </c:title>
    <c:autoTitleDeleted val="0"/>
    <c:plotArea>
      <c:layout>
        <c:manualLayout>
          <c:layoutTarget val="inner"/>
          <c:xMode val="edge"/>
          <c:yMode val="edge"/>
          <c:x val="2.9109494845772261E-2"/>
          <c:y val="0.13806511610695443"/>
          <c:w val="0.96232888902311831"/>
          <c:h val="0.79561810345131401"/>
        </c:manualLayout>
      </c:layout>
      <c:lineChart>
        <c:grouping val="standard"/>
        <c:varyColors val="0"/>
        <c:ser>
          <c:idx val="0"/>
          <c:order val="0"/>
          <c:tx>
            <c:strRef>
              <c:f>Blad1!$G$1</c:f>
              <c:strCache>
                <c:ptCount val="1"/>
                <c:pt idx="0">
                  <c:v> Leden</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Blad1!$A$2:$A$11</c:f>
              <c:numCache>
                <c:formatCode>General</c:formatCode>
                <c:ptCount val="10"/>
                <c:pt idx="1">
                  <c:v>2016</c:v>
                </c:pt>
                <c:pt idx="2">
                  <c:v>2017</c:v>
                </c:pt>
                <c:pt idx="3">
                  <c:v>2018</c:v>
                </c:pt>
                <c:pt idx="4">
                  <c:v>2019</c:v>
                </c:pt>
                <c:pt idx="5">
                  <c:v>2020</c:v>
                </c:pt>
                <c:pt idx="6">
                  <c:v>2021</c:v>
                </c:pt>
                <c:pt idx="7">
                  <c:v>2022</c:v>
                </c:pt>
                <c:pt idx="8">
                  <c:v>2023</c:v>
                </c:pt>
                <c:pt idx="9">
                  <c:v>2024</c:v>
                </c:pt>
              </c:numCache>
            </c:numRef>
          </c:cat>
          <c:val>
            <c:numRef>
              <c:f>Blad1!$G$2:$G$11</c:f>
              <c:numCache>
                <c:formatCode>General</c:formatCode>
                <c:ptCount val="10"/>
                <c:pt idx="1">
                  <c:v>3002</c:v>
                </c:pt>
                <c:pt idx="2">
                  <c:v>3011</c:v>
                </c:pt>
                <c:pt idx="3">
                  <c:v>2666</c:v>
                </c:pt>
                <c:pt idx="4">
                  <c:v>2668</c:v>
                </c:pt>
                <c:pt idx="5">
                  <c:v>2460</c:v>
                </c:pt>
                <c:pt idx="6">
                  <c:v>2368</c:v>
                </c:pt>
                <c:pt idx="7">
                  <c:v>2203</c:v>
                </c:pt>
                <c:pt idx="8">
                  <c:v>2033</c:v>
                </c:pt>
                <c:pt idx="9">
                  <c:v>1955</c:v>
                </c:pt>
              </c:numCache>
            </c:numRef>
          </c:val>
          <c:smooth val="0"/>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79589888"/>
        <c:axId val="-1879590976"/>
      </c:lineChart>
      <c:catAx>
        <c:axId val="-1879589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nl-BE"/>
          </a:p>
        </c:txPr>
        <c:crossAx val="-1879590976"/>
        <c:crosses val="autoZero"/>
        <c:auto val="1"/>
        <c:lblAlgn val="ctr"/>
        <c:lblOffset val="100"/>
        <c:noMultiLvlLbl val="0"/>
      </c:catAx>
      <c:valAx>
        <c:axId val="-1879590976"/>
        <c:scaling>
          <c:orientation val="minMax"/>
        </c:scaling>
        <c:delete val="1"/>
        <c:axPos val="l"/>
        <c:numFmt formatCode="General" sourceLinked="1"/>
        <c:majorTickMark val="none"/>
        <c:minorTickMark val="none"/>
        <c:tickLblPos val="nextTo"/>
        <c:crossAx val="-1879589888"/>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err="1" smtClean="0"/>
              <a:t>Ringen</a:t>
            </a:r>
            <a:r>
              <a:rPr lang="en-US" dirty="0" smtClean="0"/>
              <a:t> West</a:t>
            </a:r>
            <a:r>
              <a:rPr lang="en-US" baseline="0" dirty="0" smtClean="0"/>
              <a:t> </a:t>
            </a:r>
            <a:r>
              <a:rPr lang="en-US" baseline="0" dirty="0" err="1" smtClean="0"/>
              <a:t>vlaanderen</a:t>
            </a:r>
            <a:endParaRPr lang="en-US" dirty="0"/>
          </a:p>
        </c:rich>
      </c:tx>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nl-BE"/>
        </a:p>
      </c:txPr>
    </c:title>
    <c:autoTitleDeleted val="0"/>
    <c:plotArea>
      <c:layout/>
      <c:lineChart>
        <c:grouping val="standard"/>
        <c:varyColors val="0"/>
        <c:ser>
          <c:idx val="0"/>
          <c:order val="0"/>
          <c:tx>
            <c:strRef>
              <c:f>Blad1!$F$1</c:f>
              <c:strCache>
                <c:ptCount val="1"/>
                <c:pt idx="0">
                  <c:v>Ringen</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Blad1!$A$2:$A$11</c:f>
              <c:numCache>
                <c:formatCode>General</c:formatCode>
                <c:ptCount val="10"/>
                <c:pt idx="1">
                  <c:v>2016</c:v>
                </c:pt>
                <c:pt idx="2">
                  <c:v>2017</c:v>
                </c:pt>
                <c:pt idx="3">
                  <c:v>2018</c:v>
                </c:pt>
                <c:pt idx="4">
                  <c:v>2019</c:v>
                </c:pt>
                <c:pt idx="5">
                  <c:v>2020</c:v>
                </c:pt>
                <c:pt idx="6">
                  <c:v>2021</c:v>
                </c:pt>
                <c:pt idx="7">
                  <c:v>2022</c:v>
                </c:pt>
                <c:pt idx="8">
                  <c:v>2023</c:v>
                </c:pt>
                <c:pt idx="9">
                  <c:v>2024</c:v>
                </c:pt>
              </c:numCache>
            </c:numRef>
          </c:cat>
          <c:val>
            <c:numRef>
              <c:f>Blad1!$F$2:$F$11</c:f>
              <c:numCache>
                <c:formatCode>General</c:formatCode>
                <c:ptCount val="10"/>
                <c:pt idx="1">
                  <c:v>145452</c:v>
                </c:pt>
                <c:pt idx="2">
                  <c:v>137235</c:v>
                </c:pt>
                <c:pt idx="3">
                  <c:v>132419</c:v>
                </c:pt>
                <c:pt idx="4">
                  <c:v>132551</c:v>
                </c:pt>
                <c:pt idx="5">
                  <c:v>128291</c:v>
                </c:pt>
                <c:pt idx="6">
                  <c:v>125570</c:v>
                </c:pt>
                <c:pt idx="7">
                  <c:v>117170</c:v>
                </c:pt>
                <c:pt idx="8">
                  <c:v>111594</c:v>
                </c:pt>
                <c:pt idx="9">
                  <c:v>108486</c:v>
                </c:pt>
              </c:numCache>
            </c:numRef>
          </c:val>
          <c:smooth val="0"/>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69425744"/>
        <c:axId val="-1869429008"/>
      </c:lineChart>
      <c:catAx>
        <c:axId val="-1869425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nl-BE"/>
          </a:p>
        </c:txPr>
        <c:crossAx val="-1869429008"/>
        <c:crosses val="autoZero"/>
        <c:auto val="1"/>
        <c:lblAlgn val="ctr"/>
        <c:lblOffset val="100"/>
        <c:noMultiLvlLbl val="0"/>
      </c:catAx>
      <c:valAx>
        <c:axId val="-1869429008"/>
        <c:scaling>
          <c:orientation val="minMax"/>
        </c:scaling>
        <c:delete val="1"/>
        <c:axPos val="l"/>
        <c:numFmt formatCode="General" sourceLinked="1"/>
        <c:majorTickMark val="none"/>
        <c:minorTickMark val="none"/>
        <c:tickLblPos val="nextTo"/>
        <c:crossAx val="-1869425744"/>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err="1" smtClean="0"/>
              <a:t>Verenigingen</a:t>
            </a:r>
            <a:r>
              <a:rPr lang="en-US" dirty="0" smtClean="0"/>
              <a:t> West </a:t>
            </a:r>
            <a:r>
              <a:rPr lang="en-US" dirty="0" err="1" smtClean="0"/>
              <a:t>Vlaanderen</a:t>
            </a:r>
            <a:endParaRPr lang="en-US" dirty="0"/>
          </a:p>
        </c:rich>
      </c:tx>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nl-BE"/>
        </a:p>
      </c:txPr>
    </c:title>
    <c:autoTitleDeleted val="0"/>
    <c:plotArea>
      <c:layout/>
      <c:lineChart>
        <c:grouping val="standard"/>
        <c:varyColors val="0"/>
        <c:ser>
          <c:idx val="0"/>
          <c:order val="0"/>
          <c:tx>
            <c:strRef>
              <c:f>Blad1!$B$1</c:f>
              <c:strCache>
                <c:ptCount val="1"/>
                <c:pt idx="0">
                  <c:v>Verenigingen</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Blad1!$A$2:$A$11</c:f>
              <c:numCache>
                <c:formatCode>General</c:formatCode>
                <c:ptCount val="10"/>
                <c:pt idx="1">
                  <c:v>2016</c:v>
                </c:pt>
                <c:pt idx="2">
                  <c:v>2017</c:v>
                </c:pt>
                <c:pt idx="3">
                  <c:v>2018</c:v>
                </c:pt>
                <c:pt idx="4">
                  <c:v>2019</c:v>
                </c:pt>
                <c:pt idx="5">
                  <c:v>2020</c:v>
                </c:pt>
                <c:pt idx="6">
                  <c:v>2021</c:v>
                </c:pt>
                <c:pt idx="7">
                  <c:v>2022</c:v>
                </c:pt>
                <c:pt idx="8">
                  <c:v>2023</c:v>
                </c:pt>
                <c:pt idx="9">
                  <c:v>2024</c:v>
                </c:pt>
              </c:numCache>
            </c:numRef>
          </c:cat>
          <c:val>
            <c:numRef>
              <c:f>Blad1!$B$2:$B$11</c:f>
              <c:numCache>
                <c:formatCode>General</c:formatCode>
                <c:ptCount val="10"/>
                <c:pt idx="1">
                  <c:v>65</c:v>
                </c:pt>
                <c:pt idx="2">
                  <c:v>64</c:v>
                </c:pt>
                <c:pt idx="3">
                  <c:v>56</c:v>
                </c:pt>
                <c:pt idx="4">
                  <c:v>49</c:v>
                </c:pt>
                <c:pt idx="5">
                  <c:v>46</c:v>
                </c:pt>
                <c:pt idx="6">
                  <c:v>45</c:v>
                </c:pt>
                <c:pt idx="7">
                  <c:v>42</c:v>
                </c:pt>
                <c:pt idx="8">
                  <c:v>39</c:v>
                </c:pt>
                <c:pt idx="9">
                  <c:v>39</c:v>
                </c:pt>
              </c:numCache>
            </c:numRef>
          </c:val>
          <c:smooth val="0"/>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69426832"/>
        <c:axId val="-1869433904"/>
      </c:lineChart>
      <c:catAx>
        <c:axId val="-1869426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nl-BE"/>
          </a:p>
        </c:txPr>
        <c:crossAx val="-1869433904"/>
        <c:crosses val="autoZero"/>
        <c:auto val="1"/>
        <c:lblAlgn val="ctr"/>
        <c:lblOffset val="100"/>
        <c:noMultiLvlLbl val="0"/>
      </c:catAx>
      <c:valAx>
        <c:axId val="-1869433904"/>
        <c:scaling>
          <c:orientation val="minMax"/>
        </c:scaling>
        <c:delete val="1"/>
        <c:axPos val="l"/>
        <c:numFmt formatCode="General" sourceLinked="1"/>
        <c:majorTickMark val="none"/>
        <c:minorTickMark val="none"/>
        <c:tickLblPos val="nextTo"/>
        <c:crossAx val="-186942683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E2A05997-0396-4F5E-A8EC-033544140E50}" type="datetimeFigureOut">
              <a:rPr lang="nl-BE" smtClean="0"/>
              <a:t>22/11/2024</a:t>
            </a:fld>
            <a:endParaRPr lang="nl-BE"/>
          </a:p>
        </p:txBody>
      </p:sp>
      <p:sp>
        <p:nvSpPr>
          <p:cNvPr id="4" name="Tijdelijke aanduiding voor dia-afbeelding 3"/>
          <p:cNvSpPr>
            <a:spLocks noGrp="1" noRot="1" noChangeAspect="1"/>
          </p:cNvSpPr>
          <p:nvPr>
            <p:ph type="sldImg" idx="2"/>
          </p:nvPr>
        </p:nvSpPr>
        <p:spPr>
          <a:xfrm>
            <a:off x="1189038" y="1252538"/>
            <a:ext cx="4511675" cy="338296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E4701B4C-053B-4A1C-B2D5-F433B2641B93}" type="slidenum">
              <a:rPr lang="nl-BE" smtClean="0"/>
              <a:t>‹nr.›</a:t>
            </a:fld>
            <a:endParaRPr lang="nl-BE"/>
          </a:p>
        </p:txBody>
      </p:sp>
    </p:spTree>
    <p:extLst>
      <p:ext uri="{BB962C8B-B14F-4D97-AF65-F5344CB8AC3E}">
        <p14:creationId xmlns:p14="http://schemas.microsoft.com/office/powerpoint/2010/main" val="154300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4701B4C-053B-4A1C-B2D5-F433B2641B93}" type="slidenum">
              <a:rPr lang="nl-BE" smtClean="0"/>
              <a:t>21</a:t>
            </a:fld>
            <a:endParaRPr lang="nl-BE"/>
          </a:p>
        </p:txBody>
      </p:sp>
    </p:spTree>
    <p:extLst>
      <p:ext uri="{BB962C8B-B14F-4D97-AF65-F5344CB8AC3E}">
        <p14:creationId xmlns:p14="http://schemas.microsoft.com/office/powerpoint/2010/main" val="116850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BC6333F-4F83-441B-93D0-FEF1A220A9AD}" type="datetimeFigureOut">
              <a:rPr lang="nl-BE" smtClean="0"/>
              <a:t>22/11/2024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88E803-A30D-476E-B844-06199DF60451}" type="slidenum">
              <a:rPr lang="nl-BE" smtClean="0"/>
              <a:t>‹nr.›</a:t>
            </a:fld>
            <a:endParaRPr lang="nl-BE"/>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BC6333F-4F83-441B-93D0-FEF1A220A9AD}" type="datetimeFigureOut">
              <a:rPr lang="nl-BE" smtClean="0"/>
              <a:t>22/11/2024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88E803-A30D-476E-B844-06199DF60451}" type="slidenum">
              <a:rPr lang="nl-BE" smtClean="0"/>
              <a:t>‹nr.›</a:t>
            </a:fld>
            <a:endParaRPr lang="nl-BE"/>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C6333F-4F83-441B-93D0-FEF1A220A9AD}" type="datetimeFigureOut">
              <a:rPr lang="nl-BE" smtClean="0"/>
              <a:t>22/11/2024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88E803-A30D-476E-B844-06199DF60451}" type="slidenum">
              <a:rPr lang="nl-BE" smtClean="0"/>
              <a:t>‹nr.›</a:t>
            </a:fld>
            <a:endParaRPr lang="nl-B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BC6333F-4F83-441B-93D0-FEF1A220A9AD}" type="datetimeFigureOut">
              <a:rPr lang="nl-BE" smtClean="0"/>
              <a:t>22/11/2024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88E803-A30D-476E-B844-06199DF60451}" type="slidenum">
              <a:rPr lang="nl-BE" smtClean="0"/>
              <a:t>‹nr.›</a:t>
            </a:fld>
            <a:endParaRPr lang="nl-BE"/>
          </a:p>
        </p:txBody>
      </p:sp>
      <p:sp>
        <p:nvSpPr>
          <p:cNvPr id="7" name="Title 6"/>
          <p:cNvSpPr>
            <a:spLocks noGrp="1"/>
          </p:cNvSpPr>
          <p:nvPr>
            <p:ph type="title"/>
          </p:nvPr>
        </p:nvSpPr>
        <p:spPr/>
        <p:txBody>
          <a:bodyPr/>
          <a:lstStyle/>
          <a:p>
            <a:r>
              <a:rPr lang="nl-NL"/>
              <a:t>Klik om de stijl te bewerken</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BC6333F-4F83-441B-93D0-FEF1A220A9AD}" type="datetimeFigureOut">
              <a:rPr lang="nl-BE" smtClean="0"/>
              <a:t>22/11/2024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88E803-A30D-476E-B844-06199DF60451}" type="slidenum">
              <a:rPr lang="nl-BE" smtClean="0"/>
              <a:t>‹nr.›</a:t>
            </a:fld>
            <a:endParaRPr lang="nl-BE"/>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Date Placeholder 4"/>
          <p:cNvSpPr>
            <a:spLocks noGrp="1"/>
          </p:cNvSpPr>
          <p:nvPr>
            <p:ph type="dt" sz="half" idx="10"/>
          </p:nvPr>
        </p:nvSpPr>
        <p:spPr/>
        <p:txBody>
          <a:bodyPr/>
          <a:lstStyle/>
          <a:p>
            <a:fld id="{BBC6333F-4F83-441B-93D0-FEF1A220A9AD}" type="datetimeFigureOut">
              <a:rPr lang="nl-BE" smtClean="0"/>
              <a:t>22/11/2024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88E803-A30D-476E-B844-06199DF60451}" type="slidenum">
              <a:rPr lang="nl-BE" smtClean="0"/>
              <a:t>‹nr.›</a:t>
            </a:fld>
            <a:endParaRPr lang="nl-BE"/>
          </a:p>
        </p:txBody>
      </p:sp>
      <p:sp>
        <p:nvSpPr>
          <p:cNvPr id="9" name="Content Placeholder 8"/>
          <p:cNvSpPr>
            <a:spLocks noGrp="1"/>
          </p:cNvSpPr>
          <p:nvPr>
            <p:ph sz="quarter" idx="13"/>
          </p:nvPr>
        </p:nvSpPr>
        <p:spPr>
          <a:xfrm>
            <a:off x="676655"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BC6333F-4F83-441B-93D0-FEF1A220A9AD}" type="datetimeFigureOut">
              <a:rPr lang="nl-BE" smtClean="0"/>
              <a:t>22/11/2024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188E803-A30D-476E-B844-06199DF60451}" type="slidenum">
              <a:rPr lang="nl-BE" smtClean="0"/>
              <a:t>‹nr.›</a:t>
            </a:fld>
            <a:endParaRPr lang="nl-BE"/>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BBC6333F-4F83-441B-93D0-FEF1A220A9AD}" type="datetimeFigureOut">
              <a:rPr lang="nl-BE" smtClean="0"/>
              <a:t>22/11/2024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188E803-A30D-476E-B844-06199DF60451}" type="slidenum">
              <a:rPr lang="nl-BE" smtClean="0"/>
              <a:t>‹nr.›</a:t>
            </a:fld>
            <a:endParaRPr lang="nl-BE"/>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BC6333F-4F83-441B-93D0-FEF1A220A9AD}" type="datetimeFigureOut">
              <a:rPr lang="nl-BE" smtClean="0"/>
              <a:t>22/11/2024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188E803-A30D-476E-B844-06199DF60451}" type="slidenum">
              <a:rPr lang="nl-BE" smtClean="0"/>
              <a:t>‹nr.›</a:t>
            </a:fld>
            <a:endParaRPr lang="nl-BE"/>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6333F-4F83-441B-93D0-FEF1A220A9AD}" type="datetimeFigureOut">
              <a:rPr lang="nl-BE" smtClean="0"/>
              <a:t>22/11/2024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88E803-A30D-476E-B844-06199DF60451}" type="slidenum">
              <a:rPr lang="nl-BE" smtClean="0"/>
              <a:t>‹nr.›</a:t>
            </a:fld>
            <a:endParaRPr lang="nl-B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l-NL"/>
              <a:t>Klik om de stijl te bewerken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BC6333F-4F83-441B-93D0-FEF1A220A9AD}" type="datetimeFigureOut">
              <a:rPr lang="nl-BE" smtClean="0"/>
              <a:t>22/11/2024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88E803-A30D-476E-B844-06199DF60451}" type="slidenum">
              <a:rPr lang="nl-BE" smtClean="0"/>
              <a:t>‹nr.›</a:t>
            </a:fld>
            <a:endParaRPr lang="nl-B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BC6333F-4F83-441B-93D0-FEF1A220A9AD}" type="datetimeFigureOut">
              <a:rPr lang="nl-BE" smtClean="0"/>
              <a:t>22/11/2024</a:t>
            </a:fld>
            <a:endParaRPr lang="nl-B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l-B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188E803-A30D-476E-B844-06199DF60451}" type="slidenum">
              <a:rPr lang="nl-BE" smtClean="0"/>
              <a:t>‹nr.›</a:t>
            </a:fld>
            <a:endParaRPr lang="nl-B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Tm="5000"/>
    </mc:Choice>
    <mc:Fallback>
      <p:transition spd="slow" advTm="5000"/>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268760"/>
            <a:ext cx="7772400" cy="1470025"/>
          </a:xfrm>
        </p:spPr>
        <p:txBody>
          <a:bodyPr/>
          <a:lstStyle/>
          <a:p>
            <a:r>
              <a:rPr lang="nl-BE" b="1" dirty="0">
                <a:solidFill>
                  <a:schemeClr val="tx1"/>
                </a:solidFill>
              </a:rPr>
              <a:t>PROVINCIALE ALGEMENE STATUTAIRE VERGADERING</a:t>
            </a:r>
          </a:p>
        </p:txBody>
      </p:sp>
      <p:sp>
        <p:nvSpPr>
          <p:cNvPr id="3" name="Ondertitel 2"/>
          <p:cNvSpPr>
            <a:spLocks noGrp="1"/>
          </p:cNvSpPr>
          <p:nvPr>
            <p:ph type="subTitle" idx="1"/>
          </p:nvPr>
        </p:nvSpPr>
        <p:spPr/>
        <p:txBody>
          <a:bodyPr>
            <a:normAutofit/>
          </a:bodyPr>
          <a:lstStyle/>
          <a:p>
            <a:r>
              <a:rPr lang="nl-BE" sz="3600" b="1" dirty="0">
                <a:solidFill>
                  <a:schemeClr val="tx1"/>
                </a:solidFill>
              </a:rPr>
              <a:t>WOENSDAG 27 NOVEMBER 2024</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5517232"/>
            <a:ext cx="1753705" cy="1167011"/>
          </a:xfrm>
          <a:prstGeom prst="rect">
            <a:avLst/>
          </a:prstGeom>
        </p:spPr>
      </p:pic>
      <p:pic>
        <p:nvPicPr>
          <p:cNvPr id="6" name="“Victory”- FREE DOWNLOAD _ Epic Motivational Background Music for Video (320kbp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8344" y="5795937"/>
            <a:ext cx="609600" cy="609600"/>
          </a:xfrm>
          <a:prstGeom prst="rect">
            <a:avLst/>
          </a:prstGeom>
        </p:spPr>
      </p:pic>
    </p:spTree>
    <p:extLst>
      <p:ext uri="{BB962C8B-B14F-4D97-AF65-F5344CB8AC3E}">
        <p14:creationId xmlns:p14="http://schemas.microsoft.com/office/powerpoint/2010/main" val="1963566230"/>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3939"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27584" y="3140968"/>
            <a:ext cx="7408333" cy="2193693"/>
          </a:xfrm>
        </p:spPr>
        <p:txBody>
          <a:bodyPr>
            <a:normAutofit lnSpcReduction="10000"/>
          </a:bodyPr>
          <a:lstStyle/>
          <a:p>
            <a:r>
              <a:rPr lang="nl-BE" dirty="0"/>
              <a:t>- 6 nationale kampioenen werden dit jaar genoteerd. En nog meer West-Vlaamse liefhebbers zijn opgenomen in de verschillende categorieën van de nationale kampioenschappen, 2 meer dan in 2023.</a:t>
            </a:r>
          </a:p>
          <a:p>
            <a:r>
              <a:rPr lang="nl-BE" dirty="0"/>
              <a:t>- 4  West-Vlaamse liefhebbers behaalden dit jaar een Nationale overwinning </a:t>
            </a:r>
            <a:r>
              <a:rPr lang="nl-BE" dirty="0" err="1"/>
              <a:t>tov</a:t>
            </a:r>
            <a:r>
              <a:rPr lang="nl-BE" dirty="0"/>
              <a:t> 6 vorig seizoen</a:t>
            </a:r>
          </a:p>
        </p:txBody>
      </p:sp>
      <p:sp>
        <p:nvSpPr>
          <p:cNvPr id="3" name="Titel 2"/>
          <p:cNvSpPr>
            <a:spLocks noGrp="1"/>
          </p:cNvSpPr>
          <p:nvPr>
            <p:ph type="title"/>
          </p:nvPr>
        </p:nvSpPr>
        <p:spPr/>
        <p:txBody>
          <a:bodyPr>
            <a:normAutofit fontScale="90000"/>
          </a:bodyPr>
          <a:lstStyle/>
          <a:p>
            <a:r>
              <a:rPr lang="nl-BE" b="1" dirty="0">
                <a:solidFill>
                  <a:schemeClr val="tx1"/>
                </a:solidFill>
              </a:rPr>
              <a:t>Nationale Kampioenschappen 2024</a:t>
            </a:r>
          </a:p>
        </p:txBody>
      </p:sp>
    </p:spTree>
    <p:extLst>
      <p:ext uri="{BB962C8B-B14F-4D97-AF65-F5344CB8AC3E}">
        <p14:creationId xmlns:p14="http://schemas.microsoft.com/office/powerpoint/2010/main" val="128170583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72067" y="2060848"/>
            <a:ext cx="7408333" cy="4065315"/>
          </a:xfrm>
        </p:spPr>
        <p:txBody>
          <a:bodyPr>
            <a:normAutofit fontScale="92500" lnSpcReduction="10000"/>
          </a:bodyPr>
          <a:lstStyle/>
          <a:p>
            <a:pPr marL="0" indent="0">
              <a:buNone/>
            </a:pPr>
            <a:r>
              <a:rPr lang="nl-BE" b="1" dirty="0"/>
              <a:t>Art 29 statuten</a:t>
            </a:r>
          </a:p>
          <a:p>
            <a:pPr marL="0" indent="0">
              <a:buNone/>
            </a:pPr>
            <a:endParaRPr lang="nl-BE" b="1" dirty="0"/>
          </a:p>
          <a:p>
            <a:pPr marL="0" indent="0">
              <a:buNone/>
            </a:pPr>
            <a:r>
              <a:rPr lang="nl-NL" dirty="0"/>
              <a:t>Om op de definitieve dagorde van de algemene vergadering te worden geplaatst, dienen de voorstellen gedaan te zijn, hetzij door het comité van de PE/SPE, hetzij door één of meer aangeslotenen bij de KBDB .</a:t>
            </a:r>
          </a:p>
          <a:p>
            <a:pPr marL="0" indent="0">
              <a:buNone/>
            </a:pPr>
            <a:r>
              <a:rPr lang="nl-NL" dirty="0"/>
              <a:t>In dit geval zullen de voorstellen meeondertekend zijn door de leden van het hoofdbestuur (voorzitter, secretaris, schatbewaarder) </a:t>
            </a:r>
            <a:r>
              <a:rPr lang="nl-NL" b="1" dirty="0"/>
              <a:t>van één vijfde van de bij de PE/SPE aangesloten </a:t>
            </a:r>
            <a:r>
              <a:rPr lang="nl-NL" b="1" u="sng" dirty="0"/>
              <a:t>duivenliefhebbersverenigingen.</a:t>
            </a:r>
          </a:p>
          <a:p>
            <a:pPr marL="0" indent="0">
              <a:buNone/>
            </a:pPr>
            <a:endParaRPr lang="nl-NL" b="1" u="sng" dirty="0"/>
          </a:p>
          <a:p>
            <a:pPr marL="0" indent="0">
              <a:buNone/>
            </a:pPr>
            <a:r>
              <a:rPr lang="nl-BE" b="1" dirty="0"/>
              <a:t>-&gt;  NIHIL</a:t>
            </a:r>
          </a:p>
          <a:p>
            <a:pPr marL="0" indent="0">
              <a:buNone/>
            </a:pPr>
            <a:endParaRPr lang="nl-NL" b="1" u="sng" dirty="0"/>
          </a:p>
          <a:p>
            <a:pPr marL="0" indent="0">
              <a:buNone/>
            </a:pPr>
            <a:endParaRPr lang="nl-BE" b="1" u="sng" dirty="0"/>
          </a:p>
        </p:txBody>
      </p:sp>
      <p:sp>
        <p:nvSpPr>
          <p:cNvPr id="3" name="Titel 2"/>
          <p:cNvSpPr>
            <a:spLocks noGrp="1"/>
          </p:cNvSpPr>
          <p:nvPr>
            <p:ph type="title"/>
          </p:nvPr>
        </p:nvSpPr>
        <p:spPr/>
        <p:txBody>
          <a:bodyPr/>
          <a:lstStyle/>
          <a:p>
            <a:r>
              <a:rPr lang="nl-BE" b="1" dirty="0">
                <a:solidFill>
                  <a:schemeClr val="tx1"/>
                </a:solidFill>
              </a:rPr>
              <a:t>Voorstellen</a:t>
            </a:r>
          </a:p>
        </p:txBody>
      </p:sp>
    </p:spTree>
    <p:extLst>
      <p:ext uri="{BB962C8B-B14F-4D97-AF65-F5344CB8AC3E}">
        <p14:creationId xmlns:p14="http://schemas.microsoft.com/office/powerpoint/2010/main" val="279010065"/>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67833" y="2420888"/>
            <a:ext cx="7408333" cy="3528392"/>
          </a:xfrm>
        </p:spPr>
        <p:txBody>
          <a:bodyPr/>
          <a:lstStyle/>
          <a:p>
            <a:pPr marL="0" indent="0" algn="ctr">
              <a:buNone/>
            </a:pPr>
            <a:r>
              <a:rPr lang="nl-BE" b="1" dirty="0" smtClean="0"/>
              <a:t>Belangrijkste beslissingen van de nationale algemene vergadering</a:t>
            </a:r>
          </a:p>
          <a:p>
            <a:pPr marL="0" indent="0" algn="ctr">
              <a:buNone/>
            </a:pPr>
            <a:endParaRPr lang="nl-BE" b="1" dirty="0" smtClean="0"/>
          </a:p>
          <a:p>
            <a:pPr marL="0" indent="0" algn="ctr">
              <a:buNone/>
            </a:pPr>
            <a:endParaRPr lang="nl-BE" b="1" dirty="0"/>
          </a:p>
        </p:txBody>
      </p:sp>
      <p:sp>
        <p:nvSpPr>
          <p:cNvPr id="3" name="Titel 2"/>
          <p:cNvSpPr>
            <a:spLocks noGrp="1"/>
          </p:cNvSpPr>
          <p:nvPr>
            <p:ph type="title"/>
          </p:nvPr>
        </p:nvSpPr>
        <p:spPr/>
        <p:txBody>
          <a:bodyPr>
            <a:normAutofit fontScale="90000"/>
          </a:bodyPr>
          <a:lstStyle/>
          <a:p>
            <a:r>
              <a:rPr lang="nl-BE" b="1" dirty="0">
                <a:solidFill>
                  <a:schemeClr val="tx1"/>
                </a:solidFill>
              </a:rPr>
              <a:t>Nationale algemene vergadering</a:t>
            </a:r>
            <a:br>
              <a:rPr lang="nl-BE" b="1" dirty="0">
                <a:solidFill>
                  <a:schemeClr val="tx1"/>
                </a:solidFill>
              </a:rPr>
            </a:br>
            <a:r>
              <a:rPr lang="nl-BE" b="1" dirty="0">
                <a:solidFill>
                  <a:schemeClr val="tx1"/>
                </a:solidFill>
              </a:rPr>
              <a:t>23 oktober 2024</a:t>
            </a:r>
          </a:p>
        </p:txBody>
      </p:sp>
    </p:spTree>
    <p:extLst>
      <p:ext uri="{BB962C8B-B14F-4D97-AF65-F5344CB8AC3E}">
        <p14:creationId xmlns:p14="http://schemas.microsoft.com/office/powerpoint/2010/main" val="1711402885"/>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BA1D7E8E-7B9B-00EE-C34E-2F190FD2E0F7}"/>
              </a:ext>
            </a:extLst>
          </p:cNvPr>
          <p:cNvSpPr>
            <a:spLocks noGrp="1"/>
          </p:cNvSpPr>
          <p:nvPr>
            <p:ph type="title"/>
          </p:nvPr>
        </p:nvSpPr>
        <p:spPr>
          <a:xfrm>
            <a:off x="457200" y="338328"/>
            <a:ext cx="8219256" cy="772824"/>
          </a:xfrm>
        </p:spPr>
        <p:txBody>
          <a:bodyPr/>
          <a:lstStyle/>
          <a:p>
            <a:r>
              <a:rPr lang="nl-NL" dirty="0"/>
              <a:t>(</a:t>
            </a:r>
            <a:r>
              <a:rPr lang="nl-NL" dirty="0" err="1"/>
              <a:t>Inter</a:t>
            </a:r>
            <a:r>
              <a:rPr lang="nl-NL" dirty="0"/>
              <a:t>-)Nationale Kalender 2025</a:t>
            </a:r>
            <a:endParaRPr lang="nl-BE" dirty="0"/>
          </a:p>
        </p:txBody>
      </p:sp>
      <p:sp>
        <p:nvSpPr>
          <p:cNvPr id="5" name="Tijdelijke aanduiding voor inhoud 4">
            <a:extLst>
              <a:ext uri="{FF2B5EF4-FFF2-40B4-BE49-F238E27FC236}">
                <a16:creationId xmlns:a16="http://schemas.microsoft.com/office/drawing/2014/main" xmlns="" id="{15CE5FD9-8378-895E-B3EF-41907EEB36C2}"/>
              </a:ext>
            </a:extLst>
          </p:cNvPr>
          <p:cNvSpPr>
            <a:spLocks noGrp="1"/>
          </p:cNvSpPr>
          <p:nvPr>
            <p:ph idx="1"/>
          </p:nvPr>
        </p:nvSpPr>
        <p:spPr/>
        <p:txBody>
          <a:bodyPr/>
          <a:lstStyle/>
          <a:p>
            <a:endParaRPr lang="nl-BE"/>
          </a:p>
        </p:txBody>
      </p:sp>
      <p:pic>
        <p:nvPicPr>
          <p:cNvPr id="2" name="Afbeelding 1">
            <a:extLst>
              <a:ext uri="{FF2B5EF4-FFF2-40B4-BE49-F238E27FC236}">
                <a16:creationId xmlns:a16="http://schemas.microsoft.com/office/drawing/2014/main" xmlns="" id="{C2ED8FF4-A289-20BE-EA9F-61C32BDE871C}"/>
              </a:ext>
            </a:extLst>
          </p:cNvPr>
          <p:cNvPicPr>
            <a:picLocks noChangeAspect="1"/>
          </p:cNvPicPr>
          <p:nvPr/>
        </p:nvPicPr>
        <p:blipFill>
          <a:blip r:embed="rId2"/>
          <a:stretch>
            <a:fillRect/>
          </a:stretch>
        </p:blipFill>
        <p:spPr>
          <a:xfrm>
            <a:off x="4233" y="1556792"/>
            <a:ext cx="9144000" cy="5143500"/>
          </a:xfrm>
          <a:prstGeom prst="rect">
            <a:avLst/>
          </a:prstGeom>
        </p:spPr>
      </p:pic>
    </p:spTree>
    <p:extLst>
      <p:ext uri="{BB962C8B-B14F-4D97-AF65-F5344CB8AC3E}">
        <p14:creationId xmlns:p14="http://schemas.microsoft.com/office/powerpoint/2010/main" val="36014338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B05F5677-71BC-2A0B-E5A6-B6B46BDE1EEA}"/>
              </a:ext>
            </a:extLst>
          </p:cNvPr>
          <p:cNvSpPr>
            <a:spLocks noGrp="1"/>
          </p:cNvSpPr>
          <p:nvPr>
            <p:ph idx="1"/>
          </p:nvPr>
        </p:nvSpPr>
        <p:spPr>
          <a:xfrm>
            <a:off x="107504" y="2132856"/>
            <a:ext cx="9001000" cy="4608512"/>
          </a:xfrm>
        </p:spPr>
        <p:txBody>
          <a:bodyPr>
            <a:normAutofit/>
          </a:bodyPr>
          <a:lstStyle/>
          <a:p>
            <a:pPr marL="0" indent="0">
              <a:buNone/>
            </a:pPr>
            <a:r>
              <a:rPr lang="nl-BE" sz="1800" b="1" i="0" dirty="0">
                <a:solidFill>
                  <a:srgbClr val="000000"/>
                </a:solidFill>
                <a:effectLst/>
                <a:latin typeface="Calibri-Bold"/>
                <a:ea typeface="Aptos" panose="020B0004020202020204" pitchFamily="34" charset="0"/>
                <a:cs typeface="Times New Roman" panose="02020603050405020304" pitchFamily="18" charset="0"/>
              </a:rPr>
              <a:t>Art. 8 § 7 van het NSR</a:t>
            </a:r>
            <a:r>
              <a:rPr lang="nl-BE" sz="1800" b="1" dirty="0">
                <a:solidFill>
                  <a:srgbClr val="000000"/>
                </a:solidFill>
                <a:effectLst/>
                <a:latin typeface="Calibri-Bold"/>
                <a:ea typeface="Aptos" panose="020B0004020202020204" pitchFamily="34" charset="0"/>
                <a:cs typeface="Times New Roman" panose="02020603050405020304" pitchFamily="18" charset="0"/>
              </a:rPr>
              <a:t/>
            </a:r>
            <a:br>
              <a:rPr lang="nl-BE" sz="1800" b="1" dirty="0">
                <a:solidFill>
                  <a:srgbClr val="000000"/>
                </a:solidFill>
                <a:effectLst/>
                <a:latin typeface="Calibri-Bold"/>
                <a:ea typeface="Aptos" panose="020B0004020202020204" pitchFamily="34" charset="0"/>
                <a:cs typeface="Times New Roman" panose="02020603050405020304" pitchFamily="18" charset="0"/>
              </a:rPr>
            </a:br>
            <a:r>
              <a:rPr lang="nl-BE" sz="18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Het dubbelen van jonge duiven in de andere categorie wordt toegelaten vanaf het </a:t>
            </a:r>
            <a:r>
              <a:rPr lang="nl-BE" sz="1800" b="1" i="0" dirty="0">
                <a:solidFill>
                  <a:srgbClr val="000000"/>
                </a:solidFill>
                <a:effectLst/>
                <a:latin typeface="Calibri-Bold"/>
                <a:ea typeface="Aptos" panose="020B0004020202020204" pitchFamily="34" charset="0"/>
                <a:cs typeface="Times New Roman" panose="02020603050405020304" pitchFamily="18" charset="0"/>
              </a:rPr>
              <a:t>eerste </a:t>
            </a:r>
            <a:r>
              <a:rPr lang="nl-BE" sz="18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weekend</a:t>
            </a:r>
            <a:r>
              <a:rPr lang="nl-BE"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1800" b="1" i="0" strike="sngStrike" dirty="0">
                <a:solidFill>
                  <a:srgbClr val="000000"/>
                </a:solidFill>
                <a:effectLst/>
                <a:latin typeface="Calibri-Bold"/>
                <a:ea typeface="Aptos" panose="020B0004020202020204" pitchFamily="34" charset="0"/>
                <a:cs typeface="Times New Roman" panose="02020603050405020304" pitchFamily="18" charset="0"/>
              </a:rPr>
              <a:t>van de laatste nationale vlucht</a:t>
            </a:r>
            <a:r>
              <a:rPr lang="nl-BE" sz="1800" b="1" i="0" dirty="0">
                <a:solidFill>
                  <a:srgbClr val="000000"/>
                </a:solidFill>
                <a:effectLst/>
                <a:latin typeface="Calibri-Bold"/>
                <a:ea typeface="Aptos" panose="020B0004020202020204" pitchFamily="34" charset="0"/>
                <a:cs typeface="Times New Roman" panose="02020603050405020304" pitchFamily="18" charset="0"/>
              </a:rPr>
              <a:t> van de maand september </a:t>
            </a:r>
            <a:r>
              <a:rPr lang="nl-BE" sz="18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zonder dat evenwel de verplichting tot</a:t>
            </a:r>
            <a:r>
              <a:rPr lang="nl-BE"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18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dubbelen aan de deelnemer kan worden opgelegd.</a:t>
            </a:r>
            <a:r>
              <a:rPr lang="nl-BE"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18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1800" b="1" i="0" dirty="0">
                <a:solidFill>
                  <a:srgbClr val="000000"/>
                </a:solidFill>
                <a:effectLst/>
                <a:highlight>
                  <a:srgbClr val="FFFF00"/>
                </a:highlight>
                <a:latin typeface="TimesNewRomanPS-BoldMT"/>
                <a:ea typeface="Aptos" panose="020B0004020202020204" pitchFamily="34" charset="0"/>
                <a:cs typeface="Times New Roman" panose="02020603050405020304" pitchFamily="18" charset="0"/>
              </a:rPr>
              <a:t>Het voorstel wordt aanvaard</a:t>
            </a:r>
            <a:endParaRPr lang="nl-NL" sz="1800" b="1" dirty="0">
              <a:solidFill>
                <a:srgbClr val="FF0000"/>
              </a:solidFill>
            </a:endParaRPr>
          </a:p>
        </p:txBody>
      </p:sp>
      <p:sp>
        <p:nvSpPr>
          <p:cNvPr id="3" name="Titel 2">
            <a:extLst>
              <a:ext uri="{FF2B5EF4-FFF2-40B4-BE49-F238E27FC236}">
                <a16:creationId xmlns:a16="http://schemas.microsoft.com/office/drawing/2014/main" xmlns="" id="{80AF6418-BCF1-1790-AA20-116FC9A25533}"/>
              </a:ext>
            </a:extLst>
          </p:cNvPr>
          <p:cNvSpPr>
            <a:spLocks noGrp="1"/>
          </p:cNvSpPr>
          <p:nvPr>
            <p:ph type="title"/>
          </p:nvPr>
        </p:nvSpPr>
        <p:spPr/>
        <p:txBody>
          <a:bodyPr/>
          <a:lstStyle/>
          <a:p>
            <a:r>
              <a:rPr lang="nl-NL" dirty="0"/>
              <a:t>Wijzigingen NSR </a:t>
            </a:r>
            <a:endParaRPr lang="nl-BE" dirty="0"/>
          </a:p>
        </p:txBody>
      </p:sp>
    </p:spTree>
    <p:extLst>
      <p:ext uri="{BB962C8B-B14F-4D97-AF65-F5344CB8AC3E}">
        <p14:creationId xmlns:p14="http://schemas.microsoft.com/office/powerpoint/2010/main" val="360985953"/>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B05F5677-71BC-2A0B-E5A6-B6B46BDE1EEA}"/>
              </a:ext>
            </a:extLst>
          </p:cNvPr>
          <p:cNvSpPr>
            <a:spLocks noGrp="1"/>
          </p:cNvSpPr>
          <p:nvPr>
            <p:ph idx="1"/>
          </p:nvPr>
        </p:nvSpPr>
        <p:spPr>
          <a:xfrm>
            <a:off x="179512" y="1700808"/>
            <a:ext cx="8640960" cy="5034888"/>
          </a:xfrm>
        </p:spPr>
        <p:txBody>
          <a:bodyPr>
            <a:normAutofit fontScale="92500" lnSpcReduction="10000"/>
          </a:bodyPr>
          <a:lstStyle/>
          <a:p>
            <a:r>
              <a:rPr lang="nl-BE" sz="2400" b="1" i="0" dirty="0">
                <a:solidFill>
                  <a:srgbClr val="000000"/>
                </a:solidFill>
                <a:effectLst/>
                <a:latin typeface="Calibri-Bold"/>
                <a:ea typeface="Aptos" panose="020B0004020202020204" pitchFamily="34" charset="0"/>
                <a:cs typeface="Times New Roman" panose="02020603050405020304" pitchFamily="18" charset="0"/>
              </a:rPr>
              <a:t>8 a) Voorstellen tot wijzigingen aan het Nationaal Sportreglement</a:t>
            </a:r>
            <a:r>
              <a:rPr lang="nl-BE" sz="2400" b="1" dirty="0">
                <a:solidFill>
                  <a:srgbClr val="000000"/>
                </a:solidFill>
                <a:effectLst/>
                <a:latin typeface="Calibri-Bold"/>
                <a:ea typeface="Aptos" panose="020B0004020202020204" pitchFamily="34" charset="0"/>
                <a:cs typeface="Times New Roman" panose="02020603050405020304" pitchFamily="18" charset="0"/>
              </a:rPr>
              <a:t/>
            </a:r>
            <a:br>
              <a:rPr lang="nl-BE" sz="2400" b="1" dirty="0">
                <a:solidFill>
                  <a:srgbClr val="000000"/>
                </a:solidFill>
                <a:effectLst/>
                <a:latin typeface="Calibri-Bold"/>
                <a:ea typeface="Aptos" panose="020B0004020202020204" pitchFamily="34" charset="0"/>
                <a:cs typeface="Times New Roman" panose="02020603050405020304" pitchFamily="18" charset="0"/>
              </a:rPr>
            </a:br>
            <a:r>
              <a:rPr lang="nl-BE" sz="2400" b="1" i="0" dirty="0">
                <a:solidFill>
                  <a:srgbClr val="000000"/>
                </a:solidFill>
                <a:effectLst/>
                <a:latin typeface="Calibri-Bold"/>
                <a:ea typeface="Aptos" panose="020B0004020202020204" pitchFamily="34" charset="0"/>
                <a:cs typeface="Times New Roman" panose="02020603050405020304" pitchFamily="18" charset="0"/>
              </a:rPr>
              <a:t>Art. 7 § 2 van het NSR</a:t>
            </a:r>
            <a:r>
              <a:rPr lang="nl-BE" sz="2400" b="1" dirty="0">
                <a:solidFill>
                  <a:srgbClr val="000000"/>
                </a:solidFill>
                <a:effectLst/>
                <a:latin typeface="Calibri-Bold"/>
                <a:ea typeface="Aptos" panose="020B0004020202020204" pitchFamily="34" charset="0"/>
                <a:cs typeface="Times New Roman" panose="02020603050405020304" pitchFamily="18" charset="0"/>
              </a:rPr>
              <a:t/>
            </a:r>
            <a:br>
              <a:rPr lang="nl-BE" sz="2400" b="1" dirty="0">
                <a:solidFill>
                  <a:srgbClr val="000000"/>
                </a:solidFill>
                <a:effectLst/>
                <a:latin typeface="Calibri-Bold"/>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Voor </a:t>
            </a:r>
            <a:r>
              <a:rPr lang="nl-BE" sz="2400" b="1" i="0" dirty="0">
                <a:solidFill>
                  <a:srgbClr val="000000"/>
                </a:solidFill>
                <a:effectLst/>
                <a:latin typeface="Calibri-Bold"/>
                <a:ea typeface="Aptos" panose="020B0004020202020204" pitchFamily="34" charset="0"/>
                <a:cs typeface="Times New Roman" panose="02020603050405020304" pitchFamily="18" charset="0"/>
              </a:rPr>
              <a:t>alle </a:t>
            </a: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de nationale en internationale</a:t>
            </a:r>
            <a:r>
              <a:rPr lang="nl-BE" sz="2400" b="1" i="0" dirty="0">
                <a:solidFill>
                  <a:srgbClr val="000000"/>
                </a:solidFill>
                <a:effectLst/>
                <a:latin typeface="Calibri-Bold"/>
                <a:ea typeface="Aptos" panose="020B0004020202020204" pitchFamily="34" charset="0"/>
                <a:cs typeface="Times New Roman" panose="02020603050405020304" pitchFamily="18" charset="0"/>
              </a:rPr>
              <a:t> </a:t>
            </a: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wedvluchten is het gebruik van de door de KBDB</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gehomologeerde en goedgekeurde </a:t>
            </a:r>
            <a:r>
              <a:rPr lang="nl-BE" sz="2400" b="1" i="0" dirty="0">
                <a:solidFill>
                  <a:srgbClr val="000000"/>
                </a:solidFill>
                <a:effectLst/>
                <a:latin typeface="Calibri-Bold"/>
                <a:ea typeface="Aptos" panose="020B0004020202020204" pitchFamily="34" charset="0"/>
                <a:cs typeface="Times New Roman" panose="02020603050405020304" pitchFamily="18" charset="0"/>
              </a:rPr>
              <a:t>elektronische </a:t>
            </a: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registratiesystemen</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1" i="0" dirty="0">
                <a:solidFill>
                  <a:srgbClr val="000000"/>
                </a:solidFill>
                <a:effectLst/>
                <a:latin typeface="Calibri-Bold"/>
                <a:ea typeface="Aptos" panose="020B0004020202020204" pitchFamily="34" charset="0"/>
                <a:cs typeface="Times New Roman" panose="02020603050405020304" pitchFamily="18" charset="0"/>
              </a:rPr>
              <a:t>(manueel/elektronisch/</a:t>
            </a:r>
            <a:r>
              <a:rPr lang="nl-BE" sz="2400" b="1" i="0" dirty="0" err="1">
                <a:solidFill>
                  <a:srgbClr val="000000"/>
                </a:solidFill>
                <a:effectLst/>
                <a:latin typeface="Calibri-Bold"/>
                <a:ea typeface="Aptos" panose="020B0004020202020204" pitchFamily="34" charset="0"/>
                <a:cs typeface="Times New Roman" panose="02020603050405020304" pitchFamily="18" charset="0"/>
              </a:rPr>
              <a:t>cloud</a:t>
            </a:r>
            <a:r>
              <a:rPr lang="nl-BE" sz="2400" b="1" i="0" dirty="0">
                <a:solidFill>
                  <a:srgbClr val="000000"/>
                </a:solidFill>
                <a:effectLst/>
                <a:latin typeface="Calibri-Bold"/>
                <a:ea typeface="Aptos" panose="020B0004020202020204" pitchFamily="34" charset="0"/>
                <a:cs typeface="Times New Roman" panose="02020603050405020304" pitchFamily="18" charset="0"/>
              </a:rPr>
              <a:t>) </a:t>
            </a: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verplicht in de </a:t>
            </a: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officiële</a:t>
            </a:r>
            <a:r>
              <a:rPr lang="nl-BE" sz="2400" b="1" i="0" dirty="0">
                <a:solidFill>
                  <a:srgbClr val="000000"/>
                </a:solidFill>
                <a:effectLst/>
                <a:latin typeface="Calibri-Bold"/>
                <a:ea typeface="Aptos" panose="020B0004020202020204" pitchFamily="34" charset="0"/>
                <a:cs typeface="Times New Roman" panose="02020603050405020304" pitchFamily="18" charset="0"/>
              </a:rPr>
              <a:t> </a:t>
            </a: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inkorvingslokalen. </a:t>
            </a: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Voor de</a:t>
            </a:r>
            <a:r>
              <a:rPr lang="nl-BE" sz="2400" b="1" strike="sngStrike" dirty="0">
                <a:solidFill>
                  <a:srgbClr val="000000"/>
                </a:solidFill>
                <a:effectLst/>
                <a:latin typeface="Calibri-Bold"/>
                <a:ea typeface="Aptos" panose="020B0004020202020204" pitchFamily="34" charset="0"/>
                <a:cs typeface="Times New Roman" panose="02020603050405020304" pitchFamily="18" charset="0"/>
              </a:rPr>
              <a:t/>
            </a:r>
            <a:br>
              <a:rPr lang="nl-BE" sz="2400" b="1" strike="sngStrike" dirty="0">
                <a:solidFill>
                  <a:srgbClr val="000000"/>
                </a:solidFill>
                <a:effectLst/>
                <a:latin typeface="Calibri-Bold"/>
                <a:ea typeface="Aptos" panose="020B0004020202020204" pitchFamily="34" charset="0"/>
                <a:cs typeface="Times New Roman" panose="02020603050405020304" pitchFamily="18" charset="0"/>
              </a:rPr>
            </a:b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inkorvingslokalen, die geen nationale en internationale wedvluchten inkorven, is het gebruik van</a:t>
            </a:r>
            <a:r>
              <a:rPr lang="nl-BE" sz="2400" b="1" strike="sngStrike" dirty="0">
                <a:solidFill>
                  <a:srgbClr val="000000"/>
                </a:solidFill>
                <a:effectLst/>
                <a:latin typeface="Calibri-Bold"/>
                <a:ea typeface="Aptos" panose="020B0004020202020204" pitchFamily="34" charset="0"/>
                <a:cs typeface="Times New Roman" panose="02020603050405020304" pitchFamily="18" charset="0"/>
              </a:rPr>
              <a:t/>
            </a:r>
            <a:br>
              <a:rPr lang="nl-BE" sz="2400" b="1" strike="sngStrike" dirty="0">
                <a:solidFill>
                  <a:srgbClr val="000000"/>
                </a:solidFill>
                <a:effectLst/>
                <a:latin typeface="Calibri-Bold"/>
                <a:ea typeface="Aptos" panose="020B0004020202020204" pitchFamily="34" charset="0"/>
                <a:cs typeface="Times New Roman" panose="02020603050405020304" pitchFamily="18" charset="0"/>
              </a:rPr>
            </a:b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elektronische constateersystemen optioneel en wordt de beslissing overgelaten aan het oordeel</a:t>
            </a:r>
            <a:r>
              <a:rPr lang="nl-BE" sz="2400" b="1" strike="sngStrike" dirty="0">
                <a:solidFill>
                  <a:srgbClr val="000000"/>
                </a:solidFill>
                <a:effectLst/>
                <a:latin typeface="Calibri-Bold"/>
                <a:ea typeface="Aptos" panose="020B0004020202020204" pitchFamily="34" charset="0"/>
                <a:cs typeface="Times New Roman" panose="02020603050405020304" pitchFamily="18" charset="0"/>
              </a:rPr>
              <a:t/>
            </a:r>
            <a:br>
              <a:rPr lang="nl-BE" sz="2400" b="1" strike="sngStrike" dirty="0">
                <a:solidFill>
                  <a:srgbClr val="000000"/>
                </a:solidFill>
                <a:effectLst/>
                <a:latin typeface="Calibri-Bold"/>
                <a:ea typeface="Aptos" panose="020B0004020202020204" pitchFamily="34" charset="0"/>
                <a:cs typeface="Times New Roman" panose="02020603050405020304" pitchFamily="18" charset="0"/>
              </a:rPr>
            </a:b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van de inrichter (vereniging), na eventuele consultatie van hun belanghebbende leden.</a:t>
            </a:r>
            <a:r>
              <a:rPr lang="nl-BE" sz="2400" b="1" dirty="0">
                <a:solidFill>
                  <a:srgbClr val="000000"/>
                </a:solidFill>
                <a:effectLst/>
                <a:latin typeface="Calibri-Bold"/>
                <a:ea typeface="Aptos" panose="020B0004020202020204" pitchFamily="34" charset="0"/>
                <a:cs typeface="Times New Roman" panose="02020603050405020304" pitchFamily="18" charset="0"/>
              </a:rPr>
              <a:t/>
            </a:r>
            <a:br>
              <a:rPr lang="nl-BE" sz="2400" b="1" dirty="0">
                <a:solidFill>
                  <a:srgbClr val="000000"/>
                </a:solidFill>
                <a:effectLst/>
                <a:latin typeface="Calibri-Bold"/>
                <a:ea typeface="Aptos" panose="020B0004020202020204" pitchFamily="34" charset="0"/>
                <a:cs typeface="Times New Roman" panose="02020603050405020304" pitchFamily="18" charset="0"/>
              </a:rPr>
            </a:br>
            <a:r>
              <a:rPr lang="nl-BE" sz="2400" b="1" i="0" dirty="0">
                <a:solidFill>
                  <a:srgbClr val="000000"/>
                </a:solidFill>
                <a:effectLst/>
                <a:highlight>
                  <a:srgbClr val="FFFF00"/>
                </a:highlight>
                <a:latin typeface="TimesNewRomanPS-BoldMT"/>
                <a:ea typeface="Aptos" panose="020B0004020202020204" pitchFamily="34" charset="0"/>
                <a:cs typeface="Times New Roman" panose="02020603050405020304" pitchFamily="18" charset="0"/>
              </a:rPr>
              <a:t>Het voorstel wordt aanvaard</a:t>
            </a:r>
            <a:endParaRPr lang="nl-BE" sz="2400" dirty="0">
              <a:effectLst/>
              <a:latin typeface="Aptos" panose="020B0004020202020204" pitchFamily="34" charset="0"/>
              <a:ea typeface="Aptos" panose="020B0004020202020204" pitchFamily="34" charset="0"/>
              <a:cs typeface="Times New Roman" panose="02020603050405020304" pitchFamily="18" charset="0"/>
            </a:endParaRPr>
          </a:p>
          <a:p>
            <a:endParaRPr lang="nl-BE" dirty="0"/>
          </a:p>
        </p:txBody>
      </p:sp>
      <p:sp>
        <p:nvSpPr>
          <p:cNvPr id="3" name="Titel 2">
            <a:extLst>
              <a:ext uri="{FF2B5EF4-FFF2-40B4-BE49-F238E27FC236}">
                <a16:creationId xmlns:a16="http://schemas.microsoft.com/office/drawing/2014/main" xmlns="" id="{80AF6418-BCF1-1790-AA20-116FC9A25533}"/>
              </a:ext>
            </a:extLst>
          </p:cNvPr>
          <p:cNvSpPr>
            <a:spLocks noGrp="1"/>
          </p:cNvSpPr>
          <p:nvPr>
            <p:ph type="title"/>
          </p:nvPr>
        </p:nvSpPr>
        <p:spPr/>
        <p:txBody>
          <a:bodyPr/>
          <a:lstStyle/>
          <a:p>
            <a:r>
              <a:rPr lang="nl-NL" dirty="0"/>
              <a:t>Wijzigingen NSR </a:t>
            </a:r>
            <a:endParaRPr lang="nl-BE" dirty="0"/>
          </a:p>
        </p:txBody>
      </p:sp>
    </p:spTree>
    <p:extLst>
      <p:ext uri="{BB962C8B-B14F-4D97-AF65-F5344CB8AC3E}">
        <p14:creationId xmlns:p14="http://schemas.microsoft.com/office/powerpoint/2010/main" val="29449089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0" y="1772816"/>
            <a:ext cx="8640960" cy="4896544"/>
          </a:xfrm>
        </p:spPr>
        <p:txBody>
          <a:bodyPr>
            <a:normAutofit lnSpcReduction="10000"/>
          </a:bodyPr>
          <a:lstStyle/>
          <a:p>
            <a:r>
              <a:rPr lang="nl-BE" sz="2400" b="1" i="0" dirty="0">
                <a:solidFill>
                  <a:srgbClr val="000000"/>
                </a:solidFill>
                <a:effectLst/>
                <a:latin typeface="Calibri-Bold"/>
                <a:ea typeface="Aptos" panose="020B0004020202020204" pitchFamily="34" charset="0"/>
                <a:cs typeface="Times New Roman" panose="02020603050405020304" pitchFamily="18" charset="0"/>
              </a:rPr>
              <a:t>Art. 11 § 4 van het NSR</a:t>
            </a:r>
            <a:r>
              <a:rPr lang="nl-BE" sz="2400" b="1" dirty="0">
                <a:solidFill>
                  <a:srgbClr val="000000"/>
                </a:solidFill>
                <a:effectLst/>
                <a:latin typeface="Calibri-Bold"/>
                <a:ea typeface="Aptos" panose="020B0004020202020204" pitchFamily="34" charset="0"/>
                <a:cs typeface="Times New Roman" panose="02020603050405020304" pitchFamily="18" charset="0"/>
              </a:rPr>
              <a:t/>
            </a:r>
            <a:br>
              <a:rPr lang="nl-BE" sz="2400" b="1" dirty="0">
                <a:solidFill>
                  <a:srgbClr val="000000"/>
                </a:solidFill>
                <a:effectLst/>
                <a:latin typeface="Calibri-Bold"/>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Alle </a:t>
            </a:r>
            <a:r>
              <a:rPr lang="nl-BE" sz="2400" b="0" i="0" dirty="0" smtClean="0">
                <a:solidFill>
                  <a:srgbClr val="000000"/>
                </a:solidFill>
                <a:effectLst/>
                <a:latin typeface="Calibri" panose="020F0502020204030204" pitchFamily="34" charset="0"/>
                <a:ea typeface="Aptos" panose="020B0004020202020204" pitchFamily="34" charset="0"/>
                <a:cs typeface="Calibri" panose="020F0502020204030204" pitchFamily="34" charset="0"/>
              </a:rPr>
              <a:t>kampioenschappen </a:t>
            </a:r>
            <a:r>
              <a:rPr lang="nl-BE" sz="2400" b="0" i="0" u="sng" dirty="0" smtClean="0">
                <a:solidFill>
                  <a:srgbClr val="FF0000"/>
                </a:solidFill>
                <a:effectLst/>
                <a:latin typeface="Calibri" panose="020F0502020204030204" pitchFamily="34" charset="0"/>
                <a:ea typeface="Aptos" panose="020B0004020202020204" pitchFamily="34" charset="0"/>
                <a:cs typeface="Calibri" panose="020F0502020204030204" pitchFamily="34" charset="0"/>
              </a:rPr>
              <a:t>KHF</a:t>
            </a:r>
            <a:r>
              <a:rPr lang="nl-BE" sz="2400" b="0" i="0" dirty="0" smtClean="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zowel nationaal, interprovinciaal, provinciaal als lokaal, zullen eindigen </a:t>
            </a:r>
            <a:r>
              <a:rPr lang="nl-BE" sz="2400" b="1" i="0" dirty="0">
                <a:solidFill>
                  <a:srgbClr val="000000"/>
                </a:solidFill>
                <a:effectLst/>
                <a:latin typeface="Calibri-Bold"/>
                <a:ea typeface="Aptos" panose="020B0004020202020204" pitchFamily="34" charset="0"/>
                <a:cs typeface="Times New Roman" panose="02020603050405020304" pitchFamily="18" charset="0"/>
              </a:rPr>
              <a:t>het</a:t>
            </a:r>
            <a:r>
              <a:rPr lang="nl-BE" sz="2400" b="1" dirty="0">
                <a:solidFill>
                  <a:srgbClr val="000000"/>
                </a:solidFill>
                <a:effectLst/>
                <a:latin typeface="Calibri-Bold"/>
                <a:ea typeface="Aptos" panose="020B0004020202020204" pitchFamily="34" charset="0"/>
                <a:cs typeface="Times New Roman" panose="02020603050405020304" pitchFamily="18" charset="0"/>
              </a:rPr>
              <a:t/>
            </a:r>
            <a:br>
              <a:rPr lang="nl-BE" sz="2400" b="1" dirty="0">
                <a:solidFill>
                  <a:srgbClr val="000000"/>
                </a:solidFill>
                <a:effectLst/>
                <a:latin typeface="Calibri-Bold"/>
                <a:ea typeface="Aptos" panose="020B0004020202020204" pitchFamily="34" charset="0"/>
                <a:cs typeface="Times New Roman" panose="02020603050405020304" pitchFamily="18" charset="0"/>
              </a:rPr>
            </a:br>
            <a:r>
              <a:rPr lang="nl-BE" sz="2400" b="1" i="0" dirty="0">
                <a:solidFill>
                  <a:srgbClr val="000000"/>
                </a:solidFill>
                <a:effectLst/>
                <a:latin typeface="Calibri-Bold"/>
                <a:ea typeface="Aptos" panose="020B0004020202020204" pitchFamily="34" charset="0"/>
                <a:cs typeface="Times New Roman" panose="02020603050405020304" pitchFamily="18" charset="0"/>
              </a:rPr>
              <a:t>laatste weekend van de maand augustus </a:t>
            </a: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op het weekend van de laatste nationale wedvlucht</a:t>
            </a:r>
            <a:r>
              <a:rPr lang="nl-BE" sz="2400" b="0" i="0" strike="sngStrike"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Daarnaast kan vanaf 1 september een herfstkampioenschap worden ingericht, met dien verstande</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nochtans dat dit kampioenschap onder geen enkel voorwendsel bij het algemeen kampioenschap</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mag worden gevoegd.</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1" i="0" dirty="0">
                <a:solidFill>
                  <a:srgbClr val="000000"/>
                </a:solidFill>
                <a:effectLst/>
                <a:highlight>
                  <a:srgbClr val="FFFF00"/>
                </a:highlight>
                <a:latin typeface="TimesNewRomanPS-BoldMT"/>
                <a:ea typeface="Aptos" panose="020B0004020202020204" pitchFamily="34" charset="0"/>
                <a:cs typeface="Times New Roman" panose="02020603050405020304" pitchFamily="18" charset="0"/>
              </a:rPr>
              <a:t>Het voorstel wordt </a:t>
            </a:r>
            <a:r>
              <a:rPr lang="nl-BE" sz="2400" b="1" i="0" dirty="0" smtClean="0">
                <a:solidFill>
                  <a:srgbClr val="000000"/>
                </a:solidFill>
                <a:effectLst/>
                <a:highlight>
                  <a:srgbClr val="FFFF00"/>
                </a:highlight>
                <a:latin typeface="TimesNewRomanPS-BoldMT"/>
                <a:ea typeface="Aptos" panose="020B0004020202020204" pitchFamily="34" charset="0"/>
                <a:cs typeface="Times New Roman" panose="02020603050405020304" pitchFamily="18" charset="0"/>
              </a:rPr>
              <a:t>aanvaard </a:t>
            </a:r>
          </a:p>
          <a:p>
            <a:r>
              <a:rPr lang="nl-BE" b="1" dirty="0" smtClean="0">
                <a:solidFill>
                  <a:srgbClr val="FF0000"/>
                </a:solidFill>
                <a:highlight>
                  <a:srgbClr val="FFFF00"/>
                </a:highlight>
                <a:latin typeface="TimesNewRomanPS-BoldMT"/>
                <a:cs typeface="Times New Roman" panose="02020603050405020304" pitchFamily="18" charset="0"/>
              </a:rPr>
              <a:t>Aanpassing verreist op de volgende vergadering van het NSC</a:t>
            </a:r>
            <a:endParaRPr lang="nl-BE" dirty="0">
              <a:solidFill>
                <a:srgbClr val="FF0000"/>
              </a:solidFill>
            </a:endParaRPr>
          </a:p>
        </p:txBody>
      </p:sp>
      <p:sp>
        <p:nvSpPr>
          <p:cNvPr id="3" name="Titel 2"/>
          <p:cNvSpPr>
            <a:spLocks noGrp="1"/>
          </p:cNvSpPr>
          <p:nvPr>
            <p:ph type="title"/>
          </p:nvPr>
        </p:nvSpPr>
        <p:spPr/>
        <p:txBody>
          <a:bodyPr/>
          <a:lstStyle/>
          <a:p>
            <a:r>
              <a:rPr lang="nl-NL" dirty="0"/>
              <a:t>Wijzigingen NSR </a:t>
            </a:r>
            <a:endParaRPr lang="nl-BE" dirty="0"/>
          </a:p>
        </p:txBody>
      </p:sp>
    </p:spTree>
    <p:extLst>
      <p:ext uri="{BB962C8B-B14F-4D97-AF65-F5344CB8AC3E}">
        <p14:creationId xmlns:p14="http://schemas.microsoft.com/office/powerpoint/2010/main" val="288447734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25940100-350B-4103-220A-39376B03B817}"/>
              </a:ext>
            </a:extLst>
          </p:cNvPr>
          <p:cNvSpPr>
            <a:spLocks noGrp="1"/>
          </p:cNvSpPr>
          <p:nvPr>
            <p:ph idx="1"/>
          </p:nvPr>
        </p:nvSpPr>
        <p:spPr>
          <a:xfrm>
            <a:off x="251520" y="2276872"/>
            <a:ext cx="8640959" cy="4320480"/>
          </a:xfrm>
        </p:spPr>
        <p:txBody>
          <a:bodyPr>
            <a:normAutofit/>
          </a:bodyPr>
          <a:lstStyle/>
          <a:p>
            <a:r>
              <a:rPr lang="nl-BE" sz="2400" b="1" i="0" dirty="0">
                <a:solidFill>
                  <a:srgbClr val="000000"/>
                </a:solidFill>
                <a:effectLst/>
                <a:latin typeface="Calibri-Bold"/>
                <a:ea typeface="Aptos" panose="020B0004020202020204" pitchFamily="34" charset="0"/>
                <a:cs typeface="Times New Roman" panose="02020603050405020304" pitchFamily="18" charset="0"/>
              </a:rPr>
              <a:t>Art. 36 § 9 van het NSR</a:t>
            </a:r>
            <a:r>
              <a:rPr lang="nl-BE" sz="2400" b="1" dirty="0">
                <a:solidFill>
                  <a:srgbClr val="000000"/>
                </a:solidFill>
                <a:effectLst/>
                <a:latin typeface="Calibri-Bold"/>
                <a:ea typeface="Aptos" panose="020B0004020202020204" pitchFamily="34" charset="0"/>
                <a:cs typeface="Times New Roman" panose="02020603050405020304" pitchFamily="18" charset="0"/>
              </a:rPr>
              <a:t/>
            </a:r>
            <a:br>
              <a:rPr lang="nl-BE" sz="2400" b="1" dirty="0">
                <a:solidFill>
                  <a:srgbClr val="000000"/>
                </a:solidFill>
                <a:effectLst/>
                <a:latin typeface="Calibri-Bold"/>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De aanvragen tot samenspel tussen verenigingen uit verschillende PE/SPE zullen van rechtswege</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door de betrokken comités van de PE/SPE dienen te worden goedgekeurd voor de verenigingen uit</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aanpalende </a:t>
            </a:r>
            <a:r>
              <a:rPr lang="nl-BE" sz="2400" b="1" i="0" dirty="0">
                <a:solidFill>
                  <a:srgbClr val="000000"/>
                </a:solidFill>
                <a:effectLst/>
                <a:latin typeface="Calibri-Bold"/>
                <a:ea typeface="Aptos" panose="020B0004020202020204" pitchFamily="34" charset="0"/>
                <a:cs typeface="Times New Roman" panose="02020603050405020304" pitchFamily="18" charset="0"/>
              </a:rPr>
              <a:t>deel</a:t>
            </a: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gemeenten </a:t>
            </a: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(en niet </a:t>
            </a:r>
            <a:r>
              <a:rPr lang="nl-BE" b="1" strike="sngStrike" dirty="0" smtClean="0">
                <a:solidFill>
                  <a:srgbClr val="000000"/>
                </a:solidFill>
                <a:latin typeface="Calibri-Bold"/>
                <a:ea typeface="Aptos" panose="020B0004020202020204" pitchFamily="34" charset="0"/>
                <a:cs typeface="Times New Roman" panose="02020603050405020304" pitchFamily="18" charset="0"/>
              </a:rPr>
              <a:t>deel</a:t>
            </a:r>
            <a:r>
              <a:rPr lang="nl-BE" sz="2400" b="1" i="0" strike="sngStrike" dirty="0" smtClean="0">
                <a:solidFill>
                  <a:srgbClr val="000000"/>
                </a:solidFill>
                <a:effectLst/>
                <a:latin typeface="Calibri-Bold"/>
                <a:ea typeface="Aptos" panose="020B0004020202020204" pitchFamily="34" charset="0"/>
                <a:cs typeface="Times New Roman" panose="02020603050405020304" pitchFamily="18" charset="0"/>
              </a:rPr>
              <a:t>gemeenten</a:t>
            </a: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a:t>
            </a:r>
            <a:r>
              <a:rPr lang="nl-BE" sz="2400" b="0" i="0" strike="sngStrike"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De inrichter en het hoofdlokaal zullen</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steeds dienen gevestigd te zijn in de entiteit die het grootst aantal leden vertegenwoordigt in het</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samenspel.</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1" i="0" dirty="0">
                <a:solidFill>
                  <a:srgbClr val="000000"/>
                </a:solidFill>
                <a:effectLst/>
                <a:highlight>
                  <a:srgbClr val="FFFF00"/>
                </a:highlight>
                <a:latin typeface="TimesNewRomanPS-BoldMT"/>
                <a:ea typeface="Aptos" panose="020B0004020202020204" pitchFamily="34" charset="0"/>
                <a:cs typeface="Times New Roman" panose="02020603050405020304" pitchFamily="18" charset="0"/>
              </a:rPr>
              <a:t>Het voorstel wordt aanvaard</a:t>
            </a:r>
            <a:endParaRPr lang="nl-BE" dirty="0"/>
          </a:p>
        </p:txBody>
      </p:sp>
      <p:sp>
        <p:nvSpPr>
          <p:cNvPr id="3" name="Titel 2">
            <a:extLst>
              <a:ext uri="{FF2B5EF4-FFF2-40B4-BE49-F238E27FC236}">
                <a16:creationId xmlns:a16="http://schemas.microsoft.com/office/drawing/2014/main" xmlns="" id="{2A587C7F-4B00-BA66-BD2B-D5512C0DB9D3}"/>
              </a:ext>
            </a:extLst>
          </p:cNvPr>
          <p:cNvSpPr>
            <a:spLocks noGrp="1"/>
          </p:cNvSpPr>
          <p:nvPr>
            <p:ph type="title"/>
          </p:nvPr>
        </p:nvSpPr>
        <p:spPr/>
        <p:txBody>
          <a:bodyPr/>
          <a:lstStyle/>
          <a:p>
            <a:r>
              <a:rPr lang="nl-NL" dirty="0"/>
              <a:t>Wijzigingen NSR </a:t>
            </a:r>
            <a:endParaRPr lang="nl-BE" dirty="0"/>
          </a:p>
        </p:txBody>
      </p:sp>
    </p:spTree>
    <p:extLst>
      <p:ext uri="{BB962C8B-B14F-4D97-AF65-F5344CB8AC3E}">
        <p14:creationId xmlns:p14="http://schemas.microsoft.com/office/powerpoint/2010/main" val="232504288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D505D080-1551-1AF5-A997-A4F9A67B1015}"/>
              </a:ext>
            </a:extLst>
          </p:cNvPr>
          <p:cNvSpPr>
            <a:spLocks noGrp="1"/>
          </p:cNvSpPr>
          <p:nvPr>
            <p:ph idx="1"/>
          </p:nvPr>
        </p:nvSpPr>
        <p:spPr>
          <a:xfrm>
            <a:off x="251520" y="1988840"/>
            <a:ext cx="8784975" cy="4752528"/>
          </a:xfrm>
        </p:spPr>
        <p:txBody>
          <a:bodyPr>
            <a:normAutofit fontScale="70000" lnSpcReduction="20000"/>
          </a:bodyPr>
          <a:lstStyle/>
          <a:p>
            <a:r>
              <a:rPr lang="nl-BE" sz="2400" b="1" i="0" dirty="0">
                <a:solidFill>
                  <a:srgbClr val="000000"/>
                </a:solidFill>
                <a:effectLst/>
                <a:latin typeface="Calibri-Bold"/>
                <a:ea typeface="Aptos" panose="020B0004020202020204" pitchFamily="34" charset="0"/>
                <a:cs typeface="Times New Roman" panose="02020603050405020304" pitchFamily="18" charset="0"/>
              </a:rPr>
              <a:t>Art. 64 § 1 van het NSR</a:t>
            </a:r>
            <a:r>
              <a:rPr lang="nl-BE" sz="2400" b="1" dirty="0">
                <a:solidFill>
                  <a:srgbClr val="000000"/>
                </a:solidFill>
                <a:effectLst/>
                <a:latin typeface="Calibri-Bold"/>
                <a:ea typeface="Aptos" panose="020B0004020202020204" pitchFamily="34" charset="0"/>
                <a:cs typeface="Times New Roman" panose="02020603050405020304" pitchFamily="18" charset="0"/>
              </a:rPr>
              <a:t/>
            </a:r>
            <a:br>
              <a:rPr lang="nl-BE" sz="2400" b="1" dirty="0">
                <a:solidFill>
                  <a:srgbClr val="000000"/>
                </a:solidFill>
                <a:effectLst/>
                <a:latin typeface="Calibri-Bold"/>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Het klokken of de tijdopname geschiedt </a:t>
            </a:r>
            <a:r>
              <a:rPr lang="nl-BE" sz="2400" b="1" i="0" dirty="0">
                <a:solidFill>
                  <a:srgbClr val="000000"/>
                </a:solidFill>
                <a:effectLst/>
                <a:latin typeface="Calibri-Bold"/>
                <a:ea typeface="Aptos" panose="020B0004020202020204" pitchFamily="34" charset="0"/>
                <a:cs typeface="Times New Roman" panose="02020603050405020304" pitchFamily="18" charset="0"/>
              </a:rPr>
              <a:t>aan de ingang van </a:t>
            </a:r>
            <a:r>
              <a:rPr lang="nl-BE" sz="2400" b="1" i="0" strike="sngStrike" dirty="0">
                <a:solidFill>
                  <a:srgbClr val="000000"/>
                </a:solidFill>
                <a:effectLst/>
                <a:latin typeface="Calibri-Bold"/>
                <a:ea typeface="Aptos" panose="020B0004020202020204" pitchFamily="34" charset="0"/>
                <a:cs typeface="Times New Roman" panose="02020603050405020304" pitchFamily="18" charset="0"/>
              </a:rPr>
              <a:t>in </a:t>
            </a: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het hok (de binnenkant van de</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spoetnik maakt deel uit van het duivenhok). Bij het elektronisch registreren (uitsluitend toegelaten</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met door de KBDB gehomologeerde en jaarlijks goedgekeurde apparatuur) moeten de hokantennes</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galvanisch (aansluiting met behulp van een galvanische verbinding over een koperdraadpaar) met de</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klok zijn verbonden. Antennes moeten, niet verschuifbaar, aan de binnenkant op een niet</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beweegbare plank geplaatst zijn. Indien een spoetnik voor het hok hangt, moet de antenne, niet</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verschuifbaar aan de binnenkant op een niet beweegbare plank geplaatst zijn. Indien een volière of</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enig ander systeem dat het binnenkomen van de duiven toelaat, voor het hok staat, dan moet de</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0" i="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antenne zich niet verschuifbaar, aan de binnenkant op een niet beweegbare plank ervan bevinden.</a:t>
            </a:r>
            <a: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
            <a:br>
              <a:rPr lang="nl-BE" sz="24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br>
            <a:r>
              <a:rPr lang="nl-BE" sz="2400" b="1" i="0" dirty="0">
                <a:solidFill>
                  <a:srgbClr val="000000"/>
                </a:solidFill>
                <a:effectLst/>
                <a:highlight>
                  <a:srgbClr val="FFFF00"/>
                </a:highlight>
                <a:latin typeface="TimesNewRomanPS-BoldMT"/>
                <a:ea typeface="Aptos" panose="020B0004020202020204" pitchFamily="34" charset="0"/>
                <a:cs typeface="Times New Roman" panose="02020603050405020304" pitchFamily="18" charset="0"/>
              </a:rPr>
              <a:t>Het voorstel wordt aanvaard</a:t>
            </a:r>
            <a:r>
              <a:rPr lang="nl-BE" sz="2400" dirty="0">
                <a:effectLst/>
                <a:latin typeface="Aptos" panose="020B0004020202020204" pitchFamily="34" charset="0"/>
                <a:ea typeface="Aptos" panose="020B0004020202020204" pitchFamily="34" charset="0"/>
                <a:cs typeface="Times New Roman" panose="02020603050405020304" pitchFamily="18" charset="0"/>
              </a:rPr>
              <a:t/>
            </a:r>
            <a:br>
              <a:rPr lang="nl-BE" sz="2400" dirty="0">
                <a:effectLst/>
                <a:latin typeface="Aptos" panose="020B0004020202020204" pitchFamily="34" charset="0"/>
                <a:ea typeface="Aptos" panose="020B0004020202020204" pitchFamily="34" charset="0"/>
                <a:cs typeface="Times New Roman" panose="02020603050405020304" pitchFamily="18" charset="0"/>
              </a:rPr>
            </a:br>
            <a:endParaRPr lang="nl-BE" dirty="0"/>
          </a:p>
        </p:txBody>
      </p:sp>
      <p:sp>
        <p:nvSpPr>
          <p:cNvPr id="3" name="Titel 2">
            <a:extLst>
              <a:ext uri="{FF2B5EF4-FFF2-40B4-BE49-F238E27FC236}">
                <a16:creationId xmlns:a16="http://schemas.microsoft.com/office/drawing/2014/main" xmlns="" id="{E9EB6774-3F95-B284-27D2-4C61E4E2690B}"/>
              </a:ext>
            </a:extLst>
          </p:cNvPr>
          <p:cNvSpPr>
            <a:spLocks noGrp="1"/>
          </p:cNvSpPr>
          <p:nvPr>
            <p:ph type="title"/>
          </p:nvPr>
        </p:nvSpPr>
        <p:spPr/>
        <p:txBody>
          <a:bodyPr/>
          <a:lstStyle/>
          <a:p>
            <a:r>
              <a:rPr lang="nl-NL" dirty="0"/>
              <a:t>Wijzigingen NSR </a:t>
            </a:r>
            <a:endParaRPr lang="nl-BE" dirty="0"/>
          </a:p>
        </p:txBody>
      </p:sp>
    </p:spTree>
    <p:extLst>
      <p:ext uri="{BB962C8B-B14F-4D97-AF65-F5344CB8AC3E}">
        <p14:creationId xmlns:p14="http://schemas.microsoft.com/office/powerpoint/2010/main" val="105156009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9432" y="2276872"/>
            <a:ext cx="8892479" cy="4425355"/>
          </a:xfrm>
        </p:spPr>
        <p:txBody>
          <a:bodyPr/>
          <a:lstStyle/>
          <a:p>
            <a:r>
              <a:rPr lang="nl-BE" b="1" u="sng" dirty="0" smtClean="0"/>
              <a:t>Enkele </a:t>
            </a:r>
            <a:r>
              <a:rPr lang="nl-BE" b="1" u="sng" dirty="0" err="1" smtClean="0"/>
              <a:t>vastellingen</a:t>
            </a:r>
            <a:r>
              <a:rPr lang="nl-BE" b="1" u="sng" dirty="0" smtClean="0"/>
              <a:t>  seizoen 2024</a:t>
            </a:r>
          </a:p>
          <a:p>
            <a:pPr marL="0" indent="0">
              <a:buNone/>
            </a:pPr>
            <a:endParaRPr lang="nl-BE" b="1" u="sng" dirty="0"/>
          </a:p>
          <a:p>
            <a:r>
              <a:rPr lang="nl-BE" b="1" dirty="0" smtClean="0"/>
              <a:t>Overzitten van de duiven -&gt;  financiële gevolgen voor de lokalen.</a:t>
            </a:r>
          </a:p>
          <a:p>
            <a:endParaRPr lang="nl-BE" b="1" dirty="0" smtClean="0"/>
          </a:p>
          <a:p>
            <a:r>
              <a:rPr lang="nl-BE" b="1" dirty="0" smtClean="0">
                <a:solidFill>
                  <a:schemeClr val="bg2">
                    <a:lumMod val="25000"/>
                  </a:schemeClr>
                </a:solidFill>
              </a:rPr>
              <a:t>Kosten en werkingskosten-&gt;Streven naar uniformiteit</a:t>
            </a:r>
          </a:p>
          <a:p>
            <a:endParaRPr lang="nl-BE" b="1" dirty="0"/>
          </a:p>
          <a:p>
            <a:r>
              <a:rPr lang="nl-BE" b="1" dirty="0" smtClean="0"/>
              <a:t>Verliezen bij jonge duiven</a:t>
            </a:r>
            <a:endParaRPr lang="nl-BE" b="1" dirty="0"/>
          </a:p>
          <a:p>
            <a:pPr marL="0" indent="0">
              <a:buNone/>
            </a:pPr>
            <a:endParaRPr lang="nl-BE" b="1" dirty="0" smtClean="0"/>
          </a:p>
        </p:txBody>
      </p:sp>
      <p:sp>
        <p:nvSpPr>
          <p:cNvPr id="3" name="Titel 2"/>
          <p:cNvSpPr>
            <a:spLocks noGrp="1"/>
          </p:cNvSpPr>
          <p:nvPr>
            <p:ph type="title"/>
          </p:nvPr>
        </p:nvSpPr>
        <p:spPr/>
        <p:txBody>
          <a:bodyPr/>
          <a:lstStyle/>
          <a:p>
            <a:r>
              <a:rPr lang="nl-BE" dirty="0" smtClean="0"/>
              <a:t>SPORTIEF PROGRAMMA 2025</a:t>
            </a:r>
            <a:endParaRPr lang="nl-BE" dirty="0"/>
          </a:p>
        </p:txBody>
      </p:sp>
    </p:spTree>
    <p:extLst>
      <p:ext uri="{BB962C8B-B14F-4D97-AF65-F5344CB8AC3E}">
        <p14:creationId xmlns:p14="http://schemas.microsoft.com/office/powerpoint/2010/main" val="5103595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38328"/>
            <a:ext cx="8229600" cy="5682960"/>
          </a:xfrm>
        </p:spPr>
        <p:txBody>
          <a:bodyPr>
            <a:normAutofit/>
          </a:bodyPr>
          <a:lstStyle/>
          <a:p>
            <a:r>
              <a:rPr lang="nl-BE" sz="9600" b="1" dirty="0">
                <a:solidFill>
                  <a:schemeClr val="tx1"/>
                </a:solidFill>
              </a:rPr>
              <a:t>Welkom</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4293096"/>
            <a:ext cx="1152686" cy="1571844"/>
          </a:xfrm>
          <a:prstGeom prst="rect">
            <a:avLst/>
          </a:prstGeom>
        </p:spPr>
      </p:pic>
    </p:spTree>
    <p:extLst>
      <p:ext uri="{BB962C8B-B14F-4D97-AF65-F5344CB8AC3E}">
        <p14:creationId xmlns:p14="http://schemas.microsoft.com/office/powerpoint/2010/main" val="97678358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2060848"/>
            <a:ext cx="8712968" cy="4536504"/>
          </a:xfrm>
        </p:spPr>
        <p:txBody>
          <a:bodyPr>
            <a:normAutofit/>
          </a:bodyPr>
          <a:lstStyle/>
          <a:p>
            <a:endParaRPr lang="nl-BE" dirty="0"/>
          </a:p>
          <a:p>
            <a:pPr marL="0" indent="0">
              <a:buNone/>
            </a:pPr>
            <a:endParaRPr lang="nl-BE" dirty="0"/>
          </a:p>
        </p:txBody>
      </p:sp>
      <p:sp>
        <p:nvSpPr>
          <p:cNvPr id="3" name="Titel 2"/>
          <p:cNvSpPr>
            <a:spLocks noGrp="1"/>
          </p:cNvSpPr>
          <p:nvPr>
            <p:ph type="title"/>
          </p:nvPr>
        </p:nvSpPr>
        <p:spPr/>
        <p:txBody>
          <a:bodyPr>
            <a:normAutofit fontScale="90000"/>
          </a:bodyPr>
          <a:lstStyle/>
          <a:p>
            <a:r>
              <a:rPr lang="nl-BE" dirty="0"/>
              <a:t>Vluchtprogramma 2025</a:t>
            </a:r>
            <a:br>
              <a:rPr lang="nl-BE" dirty="0"/>
            </a:br>
            <a:r>
              <a:rPr lang="nl-BE" dirty="0"/>
              <a:t>snelheid</a:t>
            </a:r>
          </a:p>
        </p:txBody>
      </p:sp>
      <p:graphicFrame>
        <p:nvGraphicFramePr>
          <p:cNvPr id="4" name="Tabel 3">
            <a:extLst>
              <a:ext uri="{FF2B5EF4-FFF2-40B4-BE49-F238E27FC236}">
                <a16:creationId xmlns:a16="http://schemas.microsoft.com/office/drawing/2014/main" xmlns="" id="{2C6E2652-A484-402B-B939-79ECBF1B03A9}"/>
              </a:ext>
            </a:extLst>
          </p:cNvPr>
          <p:cNvGraphicFramePr>
            <a:graphicFrameLocks noGrp="1"/>
          </p:cNvGraphicFramePr>
          <p:nvPr>
            <p:extLst>
              <p:ext uri="{D42A27DB-BD31-4B8C-83A1-F6EECF244321}">
                <p14:modId xmlns:p14="http://schemas.microsoft.com/office/powerpoint/2010/main" val="634190858"/>
              </p:ext>
            </p:extLst>
          </p:nvPr>
        </p:nvGraphicFramePr>
        <p:xfrm>
          <a:off x="179512" y="2564904"/>
          <a:ext cx="8784976" cy="3821048"/>
        </p:xfrm>
        <a:graphic>
          <a:graphicData uri="http://schemas.openxmlformats.org/drawingml/2006/table">
            <a:tbl>
              <a:tblPr/>
              <a:tblGrid>
                <a:gridCol w="8784976">
                  <a:extLst>
                    <a:ext uri="{9D8B030D-6E8A-4147-A177-3AD203B41FA5}">
                      <a16:colId xmlns:a16="http://schemas.microsoft.com/office/drawing/2014/main" xmlns="" val="3067082100"/>
                    </a:ext>
                  </a:extLst>
                </a:gridCol>
              </a:tblGrid>
              <a:tr h="3821048">
                <a:tc>
                  <a:txBody>
                    <a:bodyPr/>
                    <a:lstStyle/>
                    <a:p>
                      <a:pPr marL="342900" indent="-342900">
                        <a:buFont typeface="Arial" panose="020B0604020202020204" pitchFamily="34" charset="0"/>
                        <a:buChar char="•"/>
                      </a:pPr>
                      <a:r>
                        <a:rPr lang="nl-BE" sz="2400" b="1" u="none" kern="1200" dirty="0" smtClean="0">
                          <a:solidFill>
                            <a:schemeClr val="tx2"/>
                          </a:solidFill>
                          <a:latin typeface="+mn-lt"/>
                          <a:ea typeface="+mn-ea"/>
                          <a:cs typeface="+mn-cs"/>
                        </a:rPr>
                        <a:t>Weinig wijzigingen tegenover</a:t>
                      </a:r>
                      <a:r>
                        <a:rPr lang="nl-BE" sz="2400" b="1" u="none" kern="1200" baseline="0" dirty="0" smtClean="0">
                          <a:solidFill>
                            <a:schemeClr val="tx2"/>
                          </a:solidFill>
                          <a:latin typeface="+mn-lt"/>
                          <a:ea typeface="+mn-ea"/>
                          <a:cs typeface="+mn-cs"/>
                        </a:rPr>
                        <a:t> 2024</a:t>
                      </a:r>
                    </a:p>
                    <a:p>
                      <a:pPr marL="0" indent="0">
                        <a:buFont typeface="Arial" panose="020B0604020202020204" pitchFamily="34" charset="0"/>
                        <a:buNone/>
                      </a:pPr>
                      <a:endParaRPr lang="nl-BE" sz="2400" b="1" u="none" kern="1200" baseline="0" dirty="0" smtClean="0">
                        <a:solidFill>
                          <a:schemeClr val="tx2"/>
                        </a:solidFill>
                        <a:latin typeface="+mn-lt"/>
                        <a:ea typeface="+mn-ea"/>
                        <a:cs typeface="+mn-cs"/>
                      </a:endParaRPr>
                    </a:p>
                    <a:p>
                      <a:pPr marL="342900" indent="-342900">
                        <a:buFont typeface="Arial" panose="020B0604020202020204" pitchFamily="34" charset="0"/>
                        <a:buChar char="•"/>
                      </a:pPr>
                      <a:endParaRPr lang="nl-BE" sz="2400" b="1" u="none" kern="1200" baseline="0" dirty="0" smtClean="0">
                        <a:solidFill>
                          <a:schemeClr val="tx2"/>
                        </a:solidFill>
                        <a:latin typeface="+mn-lt"/>
                        <a:ea typeface="+mn-ea"/>
                        <a:cs typeface="+mn-cs"/>
                      </a:endParaRPr>
                    </a:p>
                    <a:p>
                      <a:pPr marL="342900" indent="-342900">
                        <a:buFont typeface="Arial" panose="020B0604020202020204" pitchFamily="34" charset="0"/>
                        <a:buChar char="•"/>
                      </a:pPr>
                      <a:r>
                        <a:rPr lang="nl-BE" sz="2400" b="1" u="none" kern="1200" baseline="0" dirty="0" err="1" smtClean="0">
                          <a:solidFill>
                            <a:schemeClr val="tx2"/>
                          </a:solidFill>
                          <a:latin typeface="+mn-lt"/>
                          <a:ea typeface="+mn-ea"/>
                          <a:cs typeface="+mn-cs"/>
                        </a:rPr>
                        <a:t>Pontoise</a:t>
                      </a:r>
                      <a:r>
                        <a:rPr lang="nl-BE" sz="2400" b="1" u="none" kern="1200" baseline="0" dirty="0" smtClean="0">
                          <a:solidFill>
                            <a:schemeClr val="tx2"/>
                          </a:solidFill>
                          <a:latin typeface="+mn-lt"/>
                          <a:ea typeface="+mn-ea"/>
                          <a:cs typeface="+mn-cs"/>
                        </a:rPr>
                        <a:t> vluchten oude en </a:t>
                      </a:r>
                      <a:r>
                        <a:rPr lang="nl-BE" sz="2400" b="1" u="none" kern="1200" baseline="0" dirty="0" err="1" smtClean="0">
                          <a:solidFill>
                            <a:schemeClr val="tx2"/>
                          </a:solidFill>
                          <a:latin typeface="+mn-lt"/>
                          <a:ea typeface="+mn-ea"/>
                          <a:cs typeface="+mn-cs"/>
                        </a:rPr>
                        <a:t>jaarse</a:t>
                      </a:r>
                      <a:r>
                        <a:rPr lang="nl-BE" sz="2400" b="1" u="none" kern="1200" baseline="0" dirty="0" smtClean="0">
                          <a:solidFill>
                            <a:schemeClr val="tx2"/>
                          </a:solidFill>
                          <a:latin typeface="+mn-lt"/>
                          <a:ea typeface="+mn-ea"/>
                          <a:cs typeface="+mn-cs"/>
                        </a:rPr>
                        <a:t> eind mei vervangen door Clermont ???</a:t>
                      </a:r>
                    </a:p>
                    <a:p>
                      <a:pPr marL="0" indent="0">
                        <a:buFont typeface="Arial" panose="020B0604020202020204" pitchFamily="34" charset="0"/>
                        <a:buNone/>
                      </a:pPr>
                      <a:r>
                        <a:rPr lang="nl-BE" sz="2400" b="1" kern="1200" dirty="0">
                          <a:solidFill>
                            <a:schemeClr val="tx2"/>
                          </a:solidFill>
                          <a:latin typeface="+mn-lt"/>
                          <a:ea typeface="+mn-ea"/>
                          <a:cs typeface="+mn-cs"/>
                        </a:rPr>
                        <a:t/>
                      </a:r>
                      <a:br>
                        <a:rPr lang="nl-BE" sz="2400" b="1" kern="1200" dirty="0">
                          <a:solidFill>
                            <a:schemeClr val="tx2"/>
                          </a:solidFill>
                          <a:latin typeface="+mn-lt"/>
                          <a:ea typeface="+mn-ea"/>
                          <a:cs typeface="+mn-cs"/>
                        </a:rPr>
                      </a:br>
                      <a:endParaRPr lang="nl-BE" sz="2400" b="1" kern="1200" dirty="0">
                        <a:solidFill>
                          <a:schemeClr val="tx2"/>
                        </a:solidFill>
                        <a:latin typeface="+mn-lt"/>
                        <a:ea typeface="+mn-ea"/>
                        <a:cs typeface="+mn-cs"/>
                      </a:endParaRPr>
                    </a:p>
                    <a:p>
                      <a:pPr marL="342900" indent="-342900">
                        <a:buFont typeface="Arial" panose="020B0604020202020204" pitchFamily="34" charset="0"/>
                        <a:buChar char="•"/>
                      </a:pPr>
                      <a:r>
                        <a:rPr lang="nl-BE" sz="2400" b="1" kern="1200" dirty="0">
                          <a:solidFill>
                            <a:schemeClr val="tx2"/>
                          </a:solidFill>
                          <a:latin typeface="+mn-lt"/>
                          <a:ea typeface="+mn-ea"/>
                          <a:cs typeface="+mn-cs"/>
                        </a:rPr>
                        <a:t> Begin september 2 maal </a:t>
                      </a:r>
                      <a:r>
                        <a:rPr lang="nl-BE" sz="2400" b="1" kern="1200" dirty="0" err="1">
                          <a:solidFill>
                            <a:schemeClr val="tx2"/>
                          </a:solidFill>
                          <a:latin typeface="+mn-lt"/>
                          <a:ea typeface="+mn-ea"/>
                          <a:cs typeface="+mn-cs"/>
                        </a:rPr>
                        <a:t>Roye</a:t>
                      </a:r>
                      <a:r>
                        <a:rPr lang="nl-BE" sz="2400" b="1" kern="1200" dirty="0">
                          <a:solidFill>
                            <a:schemeClr val="tx2"/>
                          </a:solidFill>
                          <a:latin typeface="+mn-lt"/>
                          <a:ea typeface="+mn-ea"/>
                          <a:cs typeface="+mn-cs"/>
                        </a:rPr>
                        <a:t> en </a:t>
                      </a:r>
                      <a:r>
                        <a:rPr lang="nl-BE" sz="2400" b="1" kern="1200" dirty="0" smtClean="0">
                          <a:solidFill>
                            <a:schemeClr val="tx2"/>
                          </a:solidFill>
                          <a:latin typeface="+mn-lt"/>
                          <a:ea typeface="+mn-ea"/>
                          <a:cs typeface="+mn-cs"/>
                        </a:rPr>
                        <a:t>nadien ter vervanging Ronde van België 2 maal </a:t>
                      </a:r>
                      <a:r>
                        <a:rPr lang="nl-BE" sz="2400" b="1" kern="1200" dirty="0" err="1" smtClean="0">
                          <a:solidFill>
                            <a:schemeClr val="tx2"/>
                          </a:solidFill>
                          <a:latin typeface="+mn-lt"/>
                          <a:ea typeface="+mn-ea"/>
                          <a:cs typeface="+mn-cs"/>
                        </a:rPr>
                        <a:t>Grevillers</a:t>
                      </a:r>
                      <a:r>
                        <a:rPr lang="nl-BE" sz="2400" b="1" kern="1200" dirty="0" smtClean="0">
                          <a:solidFill>
                            <a:schemeClr val="tx2"/>
                          </a:solidFill>
                          <a:latin typeface="+mn-lt"/>
                          <a:ea typeface="+mn-ea"/>
                          <a:cs typeface="+mn-cs"/>
                        </a:rPr>
                        <a:t> en </a:t>
                      </a:r>
                      <a:r>
                        <a:rPr lang="nl-BE" sz="2400" b="1" kern="1200" dirty="0">
                          <a:solidFill>
                            <a:schemeClr val="tx2"/>
                          </a:solidFill>
                          <a:latin typeface="+mn-lt"/>
                          <a:ea typeface="+mn-ea"/>
                          <a:cs typeface="+mn-cs"/>
                        </a:rPr>
                        <a:t>2 maal </a:t>
                      </a:r>
                      <a:r>
                        <a:rPr lang="nl-BE" sz="2400" b="1" kern="1200" dirty="0" smtClean="0">
                          <a:solidFill>
                            <a:schemeClr val="tx2"/>
                          </a:solidFill>
                          <a:latin typeface="+mn-lt"/>
                          <a:ea typeface="+mn-ea"/>
                          <a:cs typeface="+mn-cs"/>
                        </a:rPr>
                        <a:t>Quiévrain.  </a:t>
                      </a:r>
                      <a:endParaRPr lang="nl-BE" sz="2400" b="1" kern="1200" dirty="0">
                        <a:solidFill>
                          <a:schemeClr val="tx2"/>
                        </a:solidFill>
                        <a:latin typeface="+mn-lt"/>
                        <a:ea typeface="+mn-ea"/>
                        <a:cs typeface="+mn-cs"/>
                      </a:endParaRPr>
                    </a:p>
                    <a:p>
                      <a:pPr marL="0" indent="0">
                        <a:buFont typeface="Arial" panose="020B0604020202020204" pitchFamily="34" charset="0"/>
                        <a:buNone/>
                      </a:pPr>
                      <a:endParaRPr lang="nl-BE" sz="2400" kern="1200" dirty="0">
                        <a:solidFill>
                          <a:schemeClr val="tx2"/>
                        </a:solidFill>
                        <a:latin typeface="+mn-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9569860"/>
                  </a:ext>
                </a:extLst>
              </a:tr>
            </a:tbl>
          </a:graphicData>
        </a:graphic>
      </p:graphicFrame>
      <p:sp>
        <p:nvSpPr>
          <p:cNvPr id="5" name="Rectangle 1">
            <a:extLst>
              <a:ext uri="{FF2B5EF4-FFF2-40B4-BE49-F238E27FC236}">
                <a16:creationId xmlns:a16="http://schemas.microsoft.com/office/drawing/2014/main" xmlns="" id="{3EBFF148-70E6-4E6A-B918-9AB27E0D5114}"/>
              </a:ext>
            </a:extLst>
          </p:cNvPr>
          <p:cNvSpPr>
            <a:spLocks noChangeArrowheads="1"/>
          </p:cNvSpPr>
          <p:nvPr/>
        </p:nvSpPr>
        <p:spPr bwMode="auto">
          <a:xfrm flipV="1">
            <a:off x="-354958" y="3555192"/>
            <a:ext cx="135741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3200" b="0" i="0" u="none" strike="noStrike" cap="none" normalizeH="0" baseline="0">
                <a:ln>
                  <a:noFill/>
                </a:ln>
                <a:solidFill>
                  <a:schemeClr val="tx1"/>
                </a:solidFill>
                <a:effectLst/>
                <a:latin typeface="Arial" panose="020B0604020202020204" pitchFamily="34" charset="0"/>
              </a:rPr>
              <a:t/>
            </a:r>
            <a:br>
              <a:rPr kumimoji="0" lang="nl-BE" altLang="nl-BE" sz="3200" b="0" i="0" u="none" strike="noStrike" cap="none" normalizeH="0" baseline="0">
                <a:ln>
                  <a:noFill/>
                </a:ln>
                <a:solidFill>
                  <a:schemeClr val="tx1"/>
                </a:solidFill>
                <a:effectLst/>
                <a:latin typeface="Arial" panose="020B0604020202020204" pitchFamily="34" charset="0"/>
              </a:rPr>
            </a:br>
            <a:endParaRPr kumimoji="0" lang="nl-BE" altLang="nl-BE"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907572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26720" y="666089"/>
            <a:ext cx="3744416" cy="369332"/>
          </a:xfrm>
          <a:prstGeom prst="rect">
            <a:avLst/>
          </a:prstGeom>
          <a:noFill/>
        </p:spPr>
        <p:txBody>
          <a:bodyPr wrap="square" rtlCol="0">
            <a:spAutoFit/>
          </a:bodyPr>
          <a:lstStyle/>
          <a:p>
            <a:r>
              <a:rPr lang="nl-BE" b="1" dirty="0"/>
              <a:t>Deel 1</a:t>
            </a:r>
          </a:p>
        </p:txBody>
      </p:sp>
      <p:sp>
        <p:nvSpPr>
          <p:cNvPr id="2" name="PIJL-RECHTS 1"/>
          <p:cNvSpPr/>
          <p:nvPr/>
        </p:nvSpPr>
        <p:spPr>
          <a:xfrm>
            <a:off x="3851920" y="4018838"/>
            <a:ext cx="504056" cy="274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RECHTS 6"/>
          <p:cNvSpPr/>
          <p:nvPr/>
        </p:nvSpPr>
        <p:spPr>
          <a:xfrm>
            <a:off x="3851920" y="4725144"/>
            <a:ext cx="504056" cy="274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7" name="Tijdelijke aanduiding voor inhoud 16"/>
          <p:cNvGraphicFramePr>
            <a:graphicFrameLocks noGrp="1"/>
          </p:cNvGraphicFramePr>
          <p:nvPr>
            <p:ph idx="1"/>
            <p:extLst>
              <p:ext uri="{D42A27DB-BD31-4B8C-83A1-F6EECF244321}">
                <p14:modId xmlns:p14="http://schemas.microsoft.com/office/powerpoint/2010/main" val="3365994887"/>
              </p:ext>
            </p:extLst>
          </p:nvPr>
        </p:nvGraphicFramePr>
        <p:xfrm>
          <a:off x="1259632" y="332656"/>
          <a:ext cx="7200799" cy="6546523"/>
        </p:xfrm>
        <a:graphic>
          <a:graphicData uri="http://schemas.openxmlformats.org/drawingml/2006/table">
            <a:tbl>
              <a:tblPr>
                <a:tableStyleId>{5C22544A-7EE6-4342-B048-85BDC9FD1C3A}</a:tableStyleId>
              </a:tblPr>
              <a:tblGrid>
                <a:gridCol w="1152127"/>
                <a:gridCol w="978461"/>
                <a:gridCol w="2753247"/>
                <a:gridCol w="2316964"/>
              </a:tblGrid>
              <a:tr h="301474">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INKORVING VRIJDAG</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6368" marR="6368" marT="6368" marB="0" anchor="b"/>
                </a:tc>
              </a:tr>
              <a:tr h="176222">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SNELHEID</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ctr" fontAlgn="b"/>
                      <a:r>
                        <a:rPr lang="nl-BE" sz="1100" b="1" u="none" strike="noStrike" dirty="0" smtClean="0">
                          <a:solidFill>
                            <a:schemeClr val="tx1"/>
                          </a:solidFill>
                          <a:effectLst/>
                        </a:rPr>
                        <a:t>Lossing   </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5/04/2025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err="1">
                          <a:effectLst/>
                        </a:rPr>
                        <a:t>Grévillers</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12/04/2025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err="1">
                          <a:effectLst/>
                        </a:rPr>
                        <a:t>Grévillers</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Clermont</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218551">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19/04/2025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Clermont</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218551">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26/04/2025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261378">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Clermont</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3/05/2025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solidFill>
                            <a:schemeClr val="tx1"/>
                          </a:solidFill>
                          <a:effectLst/>
                        </a:rPr>
                        <a:t>Vitry-en-Artois</a:t>
                      </a:r>
                      <a:endParaRPr lang="nl-BE" sz="1100" b="1" i="0" u="none" strike="noStrike">
                        <a:solidFill>
                          <a:schemeClr val="tx1"/>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Clermont</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10/05/2025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Vitry-en-Artois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Clermont</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Woensdag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14/05/2025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rgbClr val="FF0000"/>
                          </a:solidFill>
                          <a:effectLst/>
                        </a:rPr>
                        <a:t>Leervlucht </a:t>
                      </a:r>
                      <a:r>
                        <a:rPr lang="nl-BE" sz="1100" b="1" u="none" strike="noStrike" dirty="0" err="1" smtClean="0">
                          <a:solidFill>
                            <a:srgbClr val="FF0000"/>
                          </a:solidFill>
                          <a:effectLst/>
                        </a:rPr>
                        <a:t>Vitry</a:t>
                      </a:r>
                      <a:r>
                        <a:rPr lang="nl-BE" sz="1100" b="1" u="none" strike="noStrike" dirty="0" smtClean="0">
                          <a:solidFill>
                            <a:srgbClr val="FF0000"/>
                          </a:solidFill>
                          <a:effectLst/>
                        </a:rPr>
                        <a:t>  latere start</a:t>
                      </a:r>
                      <a:endParaRPr lang="nl-BE" sz="1100" b="1" i="0" u="none" strike="noStrike" dirty="0">
                        <a:solidFill>
                          <a:srgbClr val="FF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17/05/2025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Vitry-en-Artois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smtClean="0">
                          <a:solidFill>
                            <a:schemeClr val="tx1"/>
                          </a:solidFill>
                          <a:effectLst/>
                        </a:rPr>
                        <a:t>A1-A2           </a:t>
                      </a:r>
                      <a:r>
                        <a:rPr lang="nl-BE" sz="1100" b="1" u="none" strike="noStrike" dirty="0" smtClean="0">
                          <a:solidFill>
                            <a:srgbClr val="FF0000"/>
                          </a:solidFill>
                          <a:effectLst/>
                        </a:rPr>
                        <a:t>start jonge duiven</a:t>
                      </a:r>
                      <a:endParaRPr lang="nl-BE" sz="1100" b="1" i="0" u="none" strike="noStrike" dirty="0">
                        <a:solidFill>
                          <a:srgbClr val="FF0000"/>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smtClean="0">
                          <a:solidFill>
                            <a:srgbClr val="FF0000"/>
                          </a:solidFill>
                          <a:effectLst/>
                        </a:rPr>
                        <a:t>Clermont </a:t>
                      </a:r>
                      <a:r>
                        <a:rPr lang="nl-BE" sz="1100" b="1" u="none" strike="noStrike" dirty="0" err="1" smtClean="0">
                          <a:solidFill>
                            <a:srgbClr val="FF0000"/>
                          </a:solidFill>
                          <a:effectLst/>
                        </a:rPr>
                        <a:t>ipv</a:t>
                      </a:r>
                      <a:r>
                        <a:rPr lang="nl-BE" sz="1100" b="1" u="none" strike="noStrike" dirty="0" smtClean="0">
                          <a:solidFill>
                            <a:srgbClr val="FF0000"/>
                          </a:solidFill>
                          <a:effectLst/>
                        </a:rPr>
                        <a:t> </a:t>
                      </a:r>
                      <a:r>
                        <a:rPr lang="nl-BE" sz="1100" b="1" u="none" strike="noStrike" dirty="0" err="1" smtClean="0">
                          <a:solidFill>
                            <a:srgbClr val="FF0000"/>
                          </a:solidFill>
                          <a:effectLst/>
                        </a:rPr>
                        <a:t>Pontoise</a:t>
                      </a:r>
                      <a:endParaRPr lang="nl-BE" sz="1100" b="1" i="0" u="none" strike="noStrike" dirty="0">
                        <a:solidFill>
                          <a:srgbClr val="FF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Woensdag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21/05/2025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Leervlucht Vitry</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218551">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24/05/2025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Vitry-en-Artois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smtClean="0">
                          <a:solidFill>
                            <a:srgbClr val="FF0000"/>
                          </a:solidFill>
                          <a:effectLst/>
                        </a:rPr>
                        <a:t>Clermont </a:t>
                      </a:r>
                      <a:r>
                        <a:rPr lang="nl-BE" sz="1100" b="1" u="none" strike="noStrike" dirty="0" err="1" smtClean="0">
                          <a:solidFill>
                            <a:srgbClr val="FF0000"/>
                          </a:solidFill>
                          <a:effectLst/>
                        </a:rPr>
                        <a:t>ipv</a:t>
                      </a:r>
                      <a:r>
                        <a:rPr lang="nl-BE" sz="1100" b="1" u="none" strike="noStrike" dirty="0" smtClean="0">
                          <a:solidFill>
                            <a:srgbClr val="FF0000"/>
                          </a:solidFill>
                          <a:effectLst/>
                        </a:rPr>
                        <a:t> </a:t>
                      </a:r>
                      <a:r>
                        <a:rPr lang="nl-BE" sz="1100" b="1" u="none" strike="noStrike" dirty="0" err="1" smtClean="0">
                          <a:solidFill>
                            <a:srgbClr val="FF0000"/>
                          </a:solidFill>
                          <a:effectLst/>
                        </a:rPr>
                        <a:t>Pontoise</a:t>
                      </a:r>
                      <a:endParaRPr lang="nl-BE" sz="1100" b="1" i="0" u="none" strike="noStrike" dirty="0">
                        <a:solidFill>
                          <a:srgbClr val="FF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218551">
                <a:tc>
                  <a:txBody>
                    <a:bodyPr/>
                    <a:lstStyle/>
                    <a:p>
                      <a:pPr algn="l" fontAlgn="b"/>
                      <a:r>
                        <a:rPr lang="nl-BE" sz="1100" b="1" u="none" strike="noStrike">
                          <a:effectLst/>
                        </a:rPr>
                        <a:t>Woensdag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28/05/2025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Leervlucht Vitry</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31/05/2025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err="1">
                          <a:effectLst/>
                        </a:rPr>
                        <a:t>Vitry</a:t>
                      </a:r>
                      <a:r>
                        <a:rPr lang="nl-BE" sz="1100" b="1" u="none" strike="noStrike" dirty="0">
                          <a:effectLst/>
                        </a:rPr>
                        <a:t>-en-Artois</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Clermont Jongen</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Woensdag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4/06/2025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Leervlucht Vitry</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7/06/2025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Vitry-en-Artois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Clermont</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Woensdag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11/06/2025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Leervlucht Vitry</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218551">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14/06/2025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Clermont</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218551">
                <a:tc>
                  <a:txBody>
                    <a:bodyPr/>
                    <a:lstStyle/>
                    <a:p>
                      <a:pPr algn="l" fontAlgn="b"/>
                      <a:r>
                        <a:rPr lang="nl-BE" sz="1100" b="1" u="none" strike="noStrike">
                          <a:effectLst/>
                        </a:rPr>
                        <a:t>Woensdag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18/06/2025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Grevillers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dirty="0">
                          <a:effectLst/>
                        </a:rPr>
                        <a:t>Zaterdag</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21/06/2025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128886">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a:effectLst/>
                        </a:rPr>
                        <a:t>Clermont</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r h="218551">
                <a:tc>
                  <a:txBody>
                    <a:bodyPr/>
                    <a:lstStyle/>
                    <a:p>
                      <a:pPr algn="l" fontAlgn="b"/>
                      <a:r>
                        <a:rPr lang="nl-BE" sz="1100" b="1" u="none" strike="noStrike">
                          <a:effectLst/>
                        </a:rPr>
                        <a:t>Woensdag</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a:effectLst/>
                        </a:rPr>
                        <a:t>25/06/2025</a:t>
                      </a:r>
                      <a:endParaRPr lang="nl-BE" sz="1100" b="1" i="0" u="none" strike="noStrike">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Leervlucht </a:t>
                      </a:r>
                      <a:r>
                        <a:rPr lang="nl-BE" sz="1100" b="1" u="none" strike="noStrike" dirty="0" err="1">
                          <a:solidFill>
                            <a:schemeClr val="tx1"/>
                          </a:solidFill>
                          <a:effectLst/>
                        </a:rPr>
                        <a:t>Vitry</a:t>
                      </a:r>
                      <a:endParaRPr lang="nl-BE" sz="1100" b="1" i="0" u="none" strike="noStrike" dirty="0">
                        <a:solidFill>
                          <a:schemeClr val="tx1"/>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218551">
                <a:tc>
                  <a:txBody>
                    <a:bodyPr/>
                    <a:lstStyle/>
                    <a:p>
                      <a:pPr algn="l" fontAlgn="b"/>
                      <a:r>
                        <a:rPr lang="nl-BE" sz="1100" b="1" u="none" strike="noStrike" dirty="0">
                          <a:effectLst/>
                        </a:rPr>
                        <a:t>Zaterdag</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r" fontAlgn="b"/>
                      <a:r>
                        <a:rPr lang="nl-BE" sz="1100" b="1" u="none" strike="noStrike" dirty="0">
                          <a:effectLst/>
                        </a:rPr>
                        <a:t>28/06/2025</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err="1">
                          <a:solidFill>
                            <a:schemeClr val="tx1"/>
                          </a:solidFill>
                          <a:effectLst/>
                        </a:rPr>
                        <a:t>Grévillers</a:t>
                      </a:r>
                      <a:endParaRPr lang="nl-BE" sz="1100" b="1" i="0" u="none" strike="noStrike" dirty="0">
                        <a:solidFill>
                          <a:schemeClr val="tx1"/>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6368" marR="6368" marT="6368" marB="0" anchor="b"/>
                </a:tc>
              </a:tr>
              <a:tr h="230865">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Clermont</a:t>
                      </a:r>
                      <a:endParaRPr lang="nl-BE" sz="1100" b="1" i="0" u="none" strike="noStrike" dirty="0">
                        <a:solidFill>
                          <a:srgbClr val="000000"/>
                        </a:solidFill>
                        <a:effectLst/>
                        <a:latin typeface="Calibri" panose="020F0502020204030204" pitchFamily="34" charset="0"/>
                      </a:endParaRPr>
                    </a:p>
                  </a:txBody>
                  <a:tcPr marL="6368" marR="6368" marT="6368"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6368" marR="6368" marT="6368" marB="0" anchor="b"/>
                </a:tc>
              </a:tr>
            </a:tbl>
          </a:graphicData>
        </a:graphic>
      </p:graphicFrame>
    </p:spTree>
    <p:extLst>
      <p:ext uri="{BB962C8B-B14F-4D97-AF65-F5344CB8AC3E}">
        <p14:creationId xmlns:p14="http://schemas.microsoft.com/office/powerpoint/2010/main" val="125152756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64820" y="755109"/>
            <a:ext cx="1872208" cy="369332"/>
          </a:xfrm>
          <a:prstGeom prst="rect">
            <a:avLst/>
          </a:prstGeom>
          <a:noFill/>
        </p:spPr>
        <p:txBody>
          <a:bodyPr wrap="square" rtlCol="0">
            <a:spAutoFit/>
          </a:bodyPr>
          <a:lstStyle/>
          <a:p>
            <a:r>
              <a:rPr lang="nl-BE" b="1" dirty="0"/>
              <a:t>Deel 2</a:t>
            </a:r>
          </a:p>
        </p:txBody>
      </p:sp>
      <p:graphicFrame>
        <p:nvGraphicFramePr>
          <p:cNvPr id="6" name="Tabel 5"/>
          <p:cNvGraphicFramePr>
            <a:graphicFrameLocks noGrp="1"/>
          </p:cNvGraphicFramePr>
          <p:nvPr>
            <p:extLst>
              <p:ext uri="{D42A27DB-BD31-4B8C-83A1-F6EECF244321}">
                <p14:modId xmlns:p14="http://schemas.microsoft.com/office/powerpoint/2010/main" val="3250827819"/>
              </p:ext>
            </p:extLst>
          </p:nvPr>
        </p:nvGraphicFramePr>
        <p:xfrm>
          <a:off x="1547664" y="692696"/>
          <a:ext cx="6336704" cy="5721913"/>
        </p:xfrm>
        <a:graphic>
          <a:graphicData uri="http://schemas.openxmlformats.org/drawingml/2006/table">
            <a:tbl>
              <a:tblPr>
                <a:tableStyleId>{5C22544A-7EE6-4342-B048-85BDC9FD1C3A}</a:tableStyleId>
              </a:tblPr>
              <a:tblGrid>
                <a:gridCol w="1161729"/>
                <a:gridCol w="1056118"/>
                <a:gridCol w="2534681"/>
                <a:gridCol w="1584176"/>
              </a:tblGrid>
              <a:tr h="197241">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c>
                  <a:txBody>
                    <a:bodyPr/>
                    <a:lstStyle/>
                    <a:p>
                      <a:pPr algn="ctr" fontAlgn="b"/>
                      <a:r>
                        <a:rPr lang="nl-BE" sz="1100" b="1" u="none" strike="noStrike" dirty="0">
                          <a:effectLst/>
                        </a:rPr>
                        <a:t>SNELHEID</a:t>
                      </a:r>
                      <a:endParaRPr lang="nl-BE" sz="1100" b="1" i="0" u="none" strike="noStrike" dirty="0">
                        <a:solidFill>
                          <a:srgbClr val="000000"/>
                        </a:solidFill>
                        <a:effectLst/>
                        <a:latin typeface="Calibri" panose="020F0502020204030204" pitchFamily="34" charset="0"/>
                      </a:endParaRPr>
                    </a:p>
                  </a:txBody>
                  <a:tcPr marL="5006" marR="5006" marT="5006" marB="0" anchor="b"/>
                </a:tc>
                <a:tc>
                  <a:txBody>
                    <a:bodyPr/>
                    <a:lstStyle/>
                    <a:p>
                      <a:pPr algn="ctr" fontAlgn="b"/>
                      <a:r>
                        <a:rPr lang="nl-BE" sz="1100" b="1" u="none" strike="noStrike">
                          <a:effectLst/>
                        </a:rPr>
                        <a:t>Lossing</a:t>
                      </a:r>
                      <a:endParaRPr lang="nl-BE" sz="1100" b="1" i="0" u="none" strike="noStrike">
                        <a:solidFill>
                          <a:srgbClr val="000000"/>
                        </a:solidFill>
                        <a:effectLst/>
                        <a:latin typeface="Calibri" panose="020F0502020204030204" pitchFamily="34" charset="0"/>
                      </a:endParaRPr>
                    </a:p>
                  </a:txBody>
                  <a:tcPr marL="5006" marR="5006" marT="5006" marB="0" anchor="b"/>
                </a:tc>
              </a:tr>
              <a:tr h="105129">
                <a:tc>
                  <a:txBody>
                    <a:bodyPr/>
                    <a:lstStyle/>
                    <a:p>
                      <a:pPr algn="l" fontAlgn="b"/>
                      <a:r>
                        <a:rPr lang="nl-BE" sz="1100" b="1" u="none" strike="noStrike">
                          <a:effectLst/>
                        </a:rPr>
                        <a:t>Woensdag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2/07/2025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solidFill>
                            <a:srgbClr val="FF0000"/>
                          </a:solidFill>
                          <a:effectLst/>
                        </a:rPr>
                        <a:t>Leervlucht </a:t>
                      </a:r>
                      <a:r>
                        <a:rPr lang="nl-BE" sz="1100" b="1" u="none" strike="noStrike" dirty="0" err="1" smtClean="0">
                          <a:solidFill>
                            <a:srgbClr val="FF0000"/>
                          </a:solidFill>
                          <a:effectLst/>
                        </a:rPr>
                        <a:t>Vitry</a:t>
                      </a:r>
                      <a:r>
                        <a:rPr lang="nl-BE" sz="1100" b="1" u="none" strike="noStrike" dirty="0" smtClean="0">
                          <a:solidFill>
                            <a:srgbClr val="FF0000"/>
                          </a:solidFill>
                          <a:effectLst/>
                        </a:rPr>
                        <a:t>    </a:t>
                      </a:r>
                      <a:endParaRPr lang="nl-BE" sz="1100" b="1" i="0" u="none" strike="noStrike" dirty="0">
                        <a:solidFill>
                          <a:srgbClr val="FF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smtClean="0">
                          <a:effectLst/>
                        </a:rPr>
                        <a:t> </a:t>
                      </a:r>
                      <a:r>
                        <a:rPr lang="nl-BE" sz="1100" b="1" u="none" strike="noStrike" dirty="0" smtClean="0">
                          <a:solidFill>
                            <a:schemeClr val="tx1"/>
                          </a:solidFill>
                          <a:effectLst/>
                        </a:rPr>
                        <a:t>A1-A2</a:t>
                      </a:r>
                      <a:endParaRPr lang="nl-BE" sz="1100" b="1" i="0" u="none" strike="noStrike" dirty="0">
                        <a:solidFill>
                          <a:schemeClr val="tx1"/>
                        </a:solidFill>
                        <a:effectLst/>
                        <a:latin typeface="Calibri" panose="020F0502020204030204" pitchFamily="34" charset="0"/>
                      </a:endParaRPr>
                    </a:p>
                  </a:txBody>
                  <a:tcPr marL="5006" marR="5006" marT="5006" marB="0" anchor="b"/>
                </a:tc>
              </a:tr>
              <a:tr h="31106">
                <a:tc>
                  <a:txBody>
                    <a:bodyPr/>
                    <a:lstStyle/>
                    <a:p>
                      <a:pPr algn="l" fontAlgn="b"/>
                      <a:r>
                        <a:rPr lang="nl-BE" sz="1100" b="1" u="none" strike="noStrike">
                          <a:effectLst/>
                        </a:rPr>
                        <a:t>Vrijdag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4/07/2025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smtClean="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5/07/2025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Clermont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Vrijdag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11/07/2025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12/07/2025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Clermont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Vrijdag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18/07/2025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19/07/2025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Clermont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Vrijdag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25/07/2025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26/07/2025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Pontoise (WVS)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Vrijdag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1/08/2025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2/08/2025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Pontoise (WVS)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9/08/2025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Pontoise (WVS)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16/08/2025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Pontoise (WVS)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23/08/2025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St Just (WVS)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40172">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30/08/2025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Grévillers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Pontoise (WVS)</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6/09/2025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Roye</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endParaRPr lang="nl-BE" sz="1100" b="1" i="0" u="none" strike="noStrike" dirty="0">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13/09/2025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Roye</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a:effectLst/>
                        </a:rPr>
                        <a:t>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endParaRPr lang="nl-BE" sz="1100" b="1" i="0" u="none" strike="noStrike" dirty="0">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 </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  </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20/09/2025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err="1">
                          <a:solidFill>
                            <a:srgbClr val="FF0000"/>
                          </a:solidFill>
                          <a:effectLst/>
                        </a:rPr>
                        <a:t>Grévillers</a:t>
                      </a:r>
                      <a:endParaRPr lang="nl-BE" sz="1100" b="1" i="0" u="none" strike="noStrike" dirty="0">
                        <a:solidFill>
                          <a:srgbClr val="FF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27/09/2025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err="1">
                          <a:solidFill>
                            <a:srgbClr val="FF0000"/>
                          </a:solidFill>
                          <a:effectLst/>
                        </a:rPr>
                        <a:t>Grévillers</a:t>
                      </a:r>
                      <a:endParaRPr lang="nl-BE" sz="1100" b="1" i="0" u="none" strike="noStrike" dirty="0">
                        <a:solidFill>
                          <a:srgbClr val="FF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0123">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4/10/2025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ctr"/>
                      <a:r>
                        <a:rPr lang="nl-BE" sz="1100" b="1" u="none" strike="noStrike" dirty="0">
                          <a:solidFill>
                            <a:srgbClr val="FF0000"/>
                          </a:solidFill>
                          <a:effectLst/>
                        </a:rPr>
                        <a:t>Quiévrain</a:t>
                      </a:r>
                      <a:endParaRPr lang="nl-BE" sz="1100" b="1" i="0" u="none" strike="noStrike" dirty="0">
                        <a:solidFill>
                          <a:srgbClr val="FF0000"/>
                        </a:solidFill>
                        <a:effectLst/>
                        <a:latin typeface="Calibri" panose="020F0502020204030204" pitchFamily="34" charset="0"/>
                      </a:endParaRPr>
                    </a:p>
                  </a:txBody>
                  <a:tcPr marL="5006" marR="5006" marT="5006" marB="0" anchor="ctr"/>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r h="105129">
                <a:tc>
                  <a:txBody>
                    <a:bodyPr/>
                    <a:lstStyle/>
                    <a:p>
                      <a:pPr algn="l" fontAlgn="b"/>
                      <a:r>
                        <a:rPr lang="nl-BE" sz="1100" b="1" u="none" strike="noStrike">
                          <a:effectLst/>
                        </a:rPr>
                        <a:t>Zaterdag</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100" b="1" u="none" strike="noStrike">
                          <a:effectLst/>
                        </a:rPr>
                        <a:t>11/10/2025</a:t>
                      </a:r>
                      <a:endParaRPr lang="nl-BE" sz="11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solidFill>
                            <a:srgbClr val="FF0000"/>
                          </a:solidFill>
                          <a:effectLst/>
                        </a:rPr>
                        <a:t>Quiévrain</a:t>
                      </a:r>
                      <a:endParaRPr lang="nl-BE" sz="1100" b="1" i="0" u="none" strike="noStrike" dirty="0">
                        <a:solidFill>
                          <a:srgbClr val="FF0000"/>
                        </a:solidFill>
                        <a:effectLst/>
                        <a:latin typeface="Calibri" panose="020F0502020204030204" pitchFamily="34" charset="0"/>
                      </a:endParaRPr>
                    </a:p>
                  </a:txBody>
                  <a:tcPr marL="5006" marR="5006" marT="5006" marB="0" anchor="b"/>
                </a:tc>
                <a:tc>
                  <a:txBody>
                    <a:bodyPr/>
                    <a:lstStyle/>
                    <a:p>
                      <a:pPr algn="l" fontAlgn="b"/>
                      <a:r>
                        <a:rPr lang="nl-BE" sz="1100" b="1" u="none" strike="noStrike" dirty="0">
                          <a:effectLst/>
                        </a:rPr>
                        <a:t>Samen</a:t>
                      </a:r>
                      <a:endParaRPr lang="nl-BE" sz="1100" b="1" i="0" u="none" strike="noStrike" dirty="0">
                        <a:solidFill>
                          <a:srgbClr val="000000"/>
                        </a:solidFill>
                        <a:effectLst/>
                        <a:latin typeface="Calibri" panose="020F0502020204030204" pitchFamily="34" charset="0"/>
                      </a:endParaRPr>
                    </a:p>
                  </a:txBody>
                  <a:tcPr marL="5006" marR="5006" marT="5006" marB="0" anchor="b"/>
                </a:tc>
              </a:tr>
            </a:tbl>
          </a:graphicData>
        </a:graphic>
      </p:graphicFrame>
    </p:spTree>
    <p:extLst>
      <p:ext uri="{BB962C8B-B14F-4D97-AF65-F5344CB8AC3E}">
        <p14:creationId xmlns:p14="http://schemas.microsoft.com/office/powerpoint/2010/main" val="335491560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72067" y="2276872"/>
            <a:ext cx="7408333" cy="3849291"/>
          </a:xfrm>
        </p:spPr>
        <p:txBody>
          <a:bodyPr>
            <a:normAutofit/>
          </a:bodyPr>
          <a:lstStyle/>
          <a:p>
            <a:endParaRPr lang="nl-NL" dirty="0" smtClean="0"/>
          </a:p>
          <a:p>
            <a:r>
              <a:rPr lang="nl-NL" b="1" dirty="0"/>
              <a:t>Er staan 4 KHF-vluchten op het programma: </a:t>
            </a:r>
            <a:r>
              <a:rPr lang="nl-NL" b="1" dirty="0" err="1"/>
              <a:t>Fontenay</a:t>
            </a:r>
            <a:r>
              <a:rPr lang="nl-NL" b="1" dirty="0"/>
              <a:t>, Orléans (</a:t>
            </a:r>
            <a:r>
              <a:rPr lang="nl-NL" b="1" dirty="0" err="1"/>
              <a:t>Gidy</a:t>
            </a:r>
            <a:r>
              <a:rPr lang="nl-NL" b="1" dirty="0"/>
              <a:t>), </a:t>
            </a:r>
            <a:r>
              <a:rPr lang="nl-NL" b="1" dirty="0" err="1"/>
              <a:t>Chateaudun</a:t>
            </a:r>
            <a:r>
              <a:rPr lang="nl-NL" b="1" dirty="0"/>
              <a:t>, </a:t>
            </a:r>
            <a:r>
              <a:rPr lang="nl-NL" b="1" dirty="0" err="1"/>
              <a:t>Toury</a:t>
            </a:r>
            <a:r>
              <a:rPr lang="nl-NL" b="1" dirty="0" smtClean="0"/>
              <a:t>.</a:t>
            </a:r>
          </a:p>
          <a:p>
            <a:r>
              <a:rPr lang="nl-NL" b="1" dirty="0" smtClean="0"/>
              <a:t>17 vluchten te verdelen tussen Oost en West </a:t>
            </a:r>
            <a:r>
              <a:rPr lang="nl-NL" b="1" dirty="0" err="1" smtClean="0"/>
              <a:t>Vl</a:t>
            </a:r>
            <a:endParaRPr lang="nl-NL" b="1" dirty="0"/>
          </a:p>
          <a:p>
            <a:r>
              <a:rPr lang="nl-NL" b="1" dirty="0" smtClean="0"/>
              <a:t>Lossingen KHF: provinciaal (zonder Oost-Vlaamse lokalen)</a:t>
            </a:r>
          </a:p>
          <a:p>
            <a:r>
              <a:rPr lang="nl-NL" b="1" dirty="0" smtClean="0"/>
              <a:t>Jonge </a:t>
            </a:r>
            <a:r>
              <a:rPr lang="nl-NL" b="1" dirty="0"/>
              <a:t>duiven kunnen pas vanaf 28/06/2024 deelnemen aan de KHF </a:t>
            </a:r>
            <a:r>
              <a:rPr lang="nl-NL" b="1" strike="sngStrike" dirty="0" smtClean="0"/>
              <a:t> </a:t>
            </a:r>
            <a:endParaRPr lang="nl-NL" b="1" strike="sngStrike" dirty="0">
              <a:solidFill>
                <a:srgbClr val="FF0000"/>
              </a:solidFill>
            </a:endParaRPr>
          </a:p>
          <a:p>
            <a:pPr marL="0" indent="0">
              <a:buNone/>
            </a:pPr>
            <a:endParaRPr lang="nl-NL" dirty="0"/>
          </a:p>
        </p:txBody>
      </p:sp>
      <p:sp>
        <p:nvSpPr>
          <p:cNvPr id="3" name="Titel 2"/>
          <p:cNvSpPr>
            <a:spLocks noGrp="1"/>
          </p:cNvSpPr>
          <p:nvPr>
            <p:ph type="title"/>
          </p:nvPr>
        </p:nvSpPr>
        <p:spPr/>
        <p:txBody>
          <a:bodyPr>
            <a:normAutofit fontScale="90000"/>
          </a:bodyPr>
          <a:lstStyle/>
          <a:p>
            <a:r>
              <a:rPr lang="nl-BE" dirty="0"/>
              <a:t>Vluchtprogramma 2025</a:t>
            </a:r>
            <a:br>
              <a:rPr lang="nl-BE" dirty="0"/>
            </a:br>
            <a:r>
              <a:rPr lang="nl-BE" dirty="0"/>
              <a:t>kleine halve-fond</a:t>
            </a:r>
          </a:p>
        </p:txBody>
      </p:sp>
    </p:spTree>
    <p:extLst>
      <p:ext uri="{BB962C8B-B14F-4D97-AF65-F5344CB8AC3E}">
        <p14:creationId xmlns:p14="http://schemas.microsoft.com/office/powerpoint/2010/main" val="29668026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BE" dirty="0"/>
              <a:t>Vluchtprogramma 2025</a:t>
            </a:r>
            <a:br>
              <a:rPr lang="nl-BE" dirty="0"/>
            </a:br>
            <a:r>
              <a:rPr lang="nl-BE" dirty="0"/>
              <a:t>kleine halve-fond</a:t>
            </a:r>
          </a:p>
        </p:txBody>
      </p:sp>
      <p:pic>
        <p:nvPicPr>
          <p:cNvPr id="4"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591056"/>
            <a:ext cx="5904656" cy="5150312"/>
          </a:xfrm>
          <a:prstGeom prst="rect">
            <a:avLst/>
          </a:prstGeom>
        </p:spPr>
      </p:pic>
    </p:spTree>
    <p:extLst>
      <p:ext uri="{BB962C8B-B14F-4D97-AF65-F5344CB8AC3E}">
        <p14:creationId xmlns:p14="http://schemas.microsoft.com/office/powerpoint/2010/main" val="408812554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280550"/>
            <a:ext cx="8229600" cy="1252728"/>
          </a:xfrm>
        </p:spPr>
        <p:txBody>
          <a:bodyPr>
            <a:normAutofit fontScale="90000"/>
          </a:bodyPr>
          <a:lstStyle/>
          <a:p>
            <a:r>
              <a:rPr lang="nl-BE" dirty="0"/>
              <a:t>Vluchtprogramma </a:t>
            </a:r>
            <a:r>
              <a:rPr lang="nl-BE" dirty="0" smtClean="0"/>
              <a:t>2025 KHF</a:t>
            </a:r>
            <a:r>
              <a:rPr lang="nl-BE" dirty="0"/>
              <a:t/>
            </a:r>
            <a:br>
              <a:rPr lang="nl-BE" dirty="0"/>
            </a:br>
            <a:r>
              <a:rPr lang="nl-BE" dirty="0" smtClean="0"/>
              <a:t> </a:t>
            </a:r>
            <a:endParaRPr lang="nl-BE"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720568395"/>
              </p:ext>
            </p:extLst>
          </p:nvPr>
        </p:nvGraphicFramePr>
        <p:xfrm>
          <a:off x="1763688" y="1052736"/>
          <a:ext cx="6984776" cy="5423611"/>
        </p:xfrm>
        <a:graphic>
          <a:graphicData uri="http://schemas.openxmlformats.org/drawingml/2006/table">
            <a:tbl>
              <a:tblPr>
                <a:tableStyleId>{5C22544A-7EE6-4342-B048-85BDC9FD1C3A}</a:tableStyleId>
              </a:tblPr>
              <a:tblGrid>
                <a:gridCol w="1291051"/>
                <a:gridCol w="1860616"/>
                <a:gridCol w="3833109"/>
              </a:tblGrid>
              <a:tr h="399613">
                <a:tc>
                  <a:txBody>
                    <a:bodyPr/>
                    <a:lstStyle/>
                    <a:p>
                      <a:pPr algn="l"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ctr" fontAlgn="b"/>
                      <a:endParaRPr lang="nl-BE" sz="1800" b="1" i="0" u="sng" strike="noStrike" dirty="0">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sng" strike="noStrike" dirty="0">
                          <a:effectLst/>
                        </a:rPr>
                        <a:t>    PROV Lokalen</a:t>
                      </a:r>
                      <a:endParaRPr lang="nl-BE" sz="1800" b="1" i="0" u="sng"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dirty="0">
                          <a:effectLst/>
                        </a:rPr>
                        <a:t>Zaterdag </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dirty="0">
                          <a:effectLst/>
                        </a:rPr>
                        <a:t>3/05/2025</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err="1">
                          <a:effectLst/>
                        </a:rPr>
                        <a:t>Fontenay</a:t>
                      </a:r>
                      <a:r>
                        <a:rPr lang="nl-BE" sz="1800" b="1" u="none" strike="noStrike" dirty="0">
                          <a:effectLst/>
                        </a:rPr>
                        <a:t> O-Y</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Zaterdag</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a:effectLst/>
                        </a:rPr>
                        <a:t>10/05/2025</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Orleans(</a:t>
                      </a:r>
                      <a:r>
                        <a:rPr lang="nl-BE" sz="1800" b="1" u="none" strike="noStrike" dirty="0" err="1">
                          <a:effectLst/>
                        </a:rPr>
                        <a:t>Gidy</a:t>
                      </a:r>
                      <a:r>
                        <a:rPr lang="nl-BE" sz="1800" b="1" u="none" strike="noStrike" dirty="0">
                          <a:effectLst/>
                        </a:rPr>
                        <a:t>) O-Y</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dirty="0">
                          <a:effectLst/>
                        </a:rPr>
                        <a:t>Zaterdag</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a:effectLst/>
                        </a:rPr>
                        <a:t>17/05/2025</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err="1">
                          <a:effectLst/>
                        </a:rPr>
                        <a:t>Toury</a:t>
                      </a:r>
                      <a:r>
                        <a:rPr lang="nl-BE" sz="1800" b="1" u="none" strike="noStrike" dirty="0">
                          <a:effectLst/>
                        </a:rPr>
                        <a:t> O-Y</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dirty="0">
                          <a:effectLst/>
                        </a:rPr>
                        <a:t>Zaterdag</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a:effectLst/>
                        </a:rPr>
                        <a:t>24/05/2025</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err="1">
                          <a:effectLst/>
                        </a:rPr>
                        <a:t>Chateaudun</a:t>
                      </a:r>
                      <a:r>
                        <a:rPr lang="nl-BE" sz="1800" b="1" u="none" strike="noStrike" dirty="0">
                          <a:effectLst/>
                        </a:rPr>
                        <a:t> O-Y</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dirty="0">
                          <a:effectLst/>
                        </a:rPr>
                        <a:t>Zaterdag</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a:effectLst/>
                        </a:rPr>
                        <a:t>31/05/2025</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Orleans(</a:t>
                      </a:r>
                      <a:r>
                        <a:rPr lang="nl-BE" sz="1800" b="1" u="none" strike="noStrike" dirty="0" err="1">
                          <a:effectLst/>
                        </a:rPr>
                        <a:t>Gidy</a:t>
                      </a:r>
                      <a:r>
                        <a:rPr lang="nl-BE" sz="1800" b="1" u="none" strike="noStrike" dirty="0">
                          <a:effectLst/>
                        </a:rPr>
                        <a:t>) O-Y</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dirty="0">
                          <a:effectLst/>
                        </a:rPr>
                        <a:t>Zaterdag</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a:effectLst/>
                        </a:rPr>
                        <a:t>7/06/2025</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err="1">
                          <a:effectLst/>
                        </a:rPr>
                        <a:t>Chateaudun</a:t>
                      </a:r>
                      <a:r>
                        <a:rPr lang="nl-BE" sz="1800" b="1" u="none" strike="noStrike" dirty="0">
                          <a:effectLst/>
                        </a:rPr>
                        <a:t> O-Y</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dirty="0">
                          <a:effectLst/>
                        </a:rPr>
                        <a:t>Zaterdag</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a:effectLst/>
                        </a:rPr>
                        <a:t>14/06/2025</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Orleans(</a:t>
                      </a:r>
                      <a:r>
                        <a:rPr lang="nl-BE" sz="1800" b="1" u="none" strike="noStrike" dirty="0" err="1">
                          <a:effectLst/>
                        </a:rPr>
                        <a:t>Gidy</a:t>
                      </a:r>
                      <a:r>
                        <a:rPr lang="nl-BE" sz="1800" b="1" u="none" strike="noStrike" dirty="0">
                          <a:effectLst/>
                        </a:rPr>
                        <a:t>) O-Y</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dirty="0">
                          <a:effectLst/>
                        </a:rPr>
                        <a:t>Zaterdag</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a:effectLst/>
                        </a:rPr>
                        <a:t>21/06/2025</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err="1">
                          <a:effectLst/>
                        </a:rPr>
                        <a:t>Chateaudun</a:t>
                      </a:r>
                      <a:r>
                        <a:rPr lang="nl-BE" sz="1800" b="1" u="none" strike="noStrike" dirty="0">
                          <a:effectLst/>
                        </a:rPr>
                        <a:t> O-Y</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r h="141500">
                <a:tc>
                  <a:txBody>
                    <a:bodyPr/>
                    <a:lstStyle/>
                    <a:p>
                      <a:pPr algn="l" fontAlgn="b"/>
                      <a:r>
                        <a:rPr lang="nl-BE" sz="1800" b="1" u="none" strike="noStrike" dirty="0">
                          <a:effectLst/>
                        </a:rPr>
                        <a:t>Zaterdag</a:t>
                      </a:r>
                      <a:endParaRPr lang="nl-BE" sz="1800" b="1" i="0" u="none" strike="noStrike" dirty="0">
                        <a:solidFill>
                          <a:srgbClr val="000000"/>
                        </a:solidFill>
                        <a:effectLst/>
                        <a:latin typeface="Calibri" panose="020F0502020204030204" pitchFamily="34" charset="0"/>
                      </a:endParaRPr>
                    </a:p>
                  </a:txBody>
                  <a:tcPr marL="4791" marR="4791" marT="4791" marB="0" anchor="b"/>
                </a:tc>
                <a:tc>
                  <a:txBody>
                    <a:bodyPr/>
                    <a:lstStyle/>
                    <a:p>
                      <a:pPr algn="r" fontAlgn="b"/>
                      <a:r>
                        <a:rPr lang="nl-BE" sz="1800" b="1" u="none" strike="noStrike">
                          <a:effectLst/>
                        </a:rPr>
                        <a:t>28/06/2025</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err="1">
                          <a:effectLst/>
                        </a:rPr>
                        <a:t>Fontenay</a:t>
                      </a:r>
                      <a:r>
                        <a:rPr lang="nl-BE" sz="1800" b="1" u="none" strike="noStrike" dirty="0">
                          <a:effectLst/>
                        </a:rPr>
                        <a:t> O-Y </a:t>
                      </a:r>
                      <a:r>
                        <a:rPr lang="nl-BE" sz="1800" b="1" u="none" strike="noStrike" dirty="0" smtClean="0">
                          <a:effectLst/>
                        </a:rPr>
                        <a:t>–J    Start jongen</a:t>
                      </a:r>
                      <a:endParaRPr lang="nl-BE" sz="1800" b="1" i="0" u="none" strike="noStrike" dirty="0">
                        <a:solidFill>
                          <a:srgbClr val="000000"/>
                        </a:solidFill>
                        <a:effectLst/>
                        <a:latin typeface="Calibri" panose="020F0502020204030204" pitchFamily="34" charset="0"/>
                      </a:endParaRPr>
                    </a:p>
                  </a:txBody>
                  <a:tcPr marL="4791" marR="4791" marT="4791" marB="0" anchor="b"/>
                </a:tc>
              </a:tr>
              <a:tr h="147931">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4791" marR="4791" marT="4791"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4791" marR="4791" marT="4791" marB="0" anchor="b"/>
                </a:tc>
              </a:tr>
            </a:tbl>
          </a:graphicData>
        </a:graphic>
      </p:graphicFrame>
      <p:sp>
        <p:nvSpPr>
          <p:cNvPr id="8" name="Tekstvak 7"/>
          <p:cNvSpPr txBox="1"/>
          <p:nvPr/>
        </p:nvSpPr>
        <p:spPr>
          <a:xfrm>
            <a:off x="395536" y="1124744"/>
            <a:ext cx="1008112" cy="369332"/>
          </a:xfrm>
          <a:prstGeom prst="rect">
            <a:avLst/>
          </a:prstGeom>
          <a:noFill/>
        </p:spPr>
        <p:txBody>
          <a:bodyPr wrap="square" rtlCol="0">
            <a:spAutoFit/>
          </a:bodyPr>
          <a:lstStyle/>
          <a:p>
            <a:r>
              <a:rPr lang="nl-BE" u="sng" dirty="0" smtClean="0"/>
              <a:t>Deel 1</a:t>
            </a:r>
            <a:endParaRPr lang="nl-BE" u="sng" dirty="0"/>
          </a:p>
        </p:txBody>
      </p:sp>
    </p:spTree>
    <p:extLst>
      <p:ext uri="{BB962C8B-B14F-4D97-AF65-F5344CB8AC3E}">
        <p14:creationId xmlns:p14="http://schemas.microsoft.com/office/powerpoint/2010/main" val="1741787143"/>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280550"/>
            <a:ext cx="8229600" cy="1252728"/>
          </a:xfrm>
        </p:spPr>
        <p:txBody>
          <a:bodyPr>
            <a:normAutofit fontScale="90000"/>
          </a:bodyPr>
          <a:lstStyle/>
          <a:p>
            <a:r>
              <a:rPr lang="nl-BE" dirty="0"/>
              <a:t>Vluchtprogramma </a:t>
            </a:r>
            <a:r>
              <a:rPr lang="nl-BE" dirty="0" smtClean="0"/>
              <a:t>2025 KHF</a:t>
            </a:r>
            <a:r>
              <a:rPr lang="nl-BE" dirty="0"/>
              <a:t/>
            </a:r>
            <a:br>
              <a:rPr lang="nl-BE" dirty="0"/>
            </a:br>
            <a:r>
              <a:rPr lang="nl-BE" dirty="0" smtClean="0"/>
              <a:t> </a:t>
            </a:r>
            <a:endParaRPr lang="nl-BE" dirty="0"/>
          </a:p>
        </p:txBody>
      </p:sp>
      <p:sp>
        <p:nvSpPr>
          <p:cNvPr id="8" name="Tekstvak 7"/>
          <p:cNvSpPr txBox="1"/>
          <p:nvPr/>
        </p:nvSpPr>
        <p:spPr>
          <a:xfrm>
            <a:off x="546822" y="1124744"/>
            <a:ext cx="1008112" cy="369332"/>
          </a:xfrm>
          <a:prstGeom prst="rect">
            <a:avLst/>
          </a:prstGeom>
          <a:noFill/>
        </p:spPr>
        <p:txBody>
          <a:bodyPr wrap="square" rtlCol="0">
            <a:spAutoFit/>
          </a:bodyPr>
          <a:lstStyle/>
          <a:p>
            <a:r>
              <a:rPr lang="nl-BE" u="sng" dirty="0" smtClean="0"/>
              <a:t>Deel 2</a:t>
            </a:r>
            <a:endParaRPr lang="nl-BE" u="sng"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593593668"/>
              </p:ext>
            </p:extLst>
          </p:nvPr>
        </p:nvGraphicFramePr>
        <p:xfrm>
          <a:off x="1403648" y="1196752"/>
          <a:ext cx="6984776" cy="4896542"/>
        </p:xfrm>
        <a:graphic>
          <a:graphicData uri="http://schemas.openxmlformats.org/drawingml/2006/table">
            <a:tbl>
              <a:tblPr>
                <a:tableStyleId>{5C22544A-7EE6-4342-B048-85BDC9FD1C3A}</a:tableStyleId>
              </a:tblPr>
              <a:tblGrid>
                <a:gridCol w="1414638"/>
                <a:gridCol w="1237808"/>
                <a:gridCol w="4332330"/>
              </a:tblGrid>
              <a:tr h="342069">
                <a:tc>
                  <a:txBody>
                    <a:bodyPr/>
                    <a:lstStyle/>
                    <a:p>
                      <a:pPr algn="l"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sng" strike="noStrike" dirty="0">
                          <a:effectLst/>
                        </a:rPr>
                        <a:t>PROV. lokalen  </a:t>
                      </a:r>
                      <a:endParaRPr lang="nl-BE" sz="1800" b="1" i="0" u="sng"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dirty="0">
                          <a:effectLst/>
                        </a:rPr>
                        <a:t>Zaterdag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r" fontAlgn="b"/>
                      <a:r>
                        <a:rPr lang="nl-BE" sz="1800" b="1" u="none" strike="noStrike" dirty="0">
                          <a:effectLst/>
                        </a:rPr>
                        <a:t>5/07/2025</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err="1">
                          <a:effectLst/>
                        </a:rPr>
                        <a:t>Toury</a:t>
                      </a:r>
                      <a:r>
                        <a:rPr lang="nl-BE" sz="1800" b="1" u="none" strike="noStrike" dirty="0">
                          <a:effectLst/>
                        </a:rPr>
                        <a:t> O-Y-J</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dirty="0">
                          <a:effectLst/>
                        </a:rPr>
                        <a:t>Zaterdag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r" fontAlgn="b"/>
                      <a:r>
                        <a:rPr lang="nl-BE" sz="1800" b="1" u="none" strike="noStrike">
                          <a:effectLst/>
                        </a:rPr>
                        <a:t>12/07/2025</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err="1">
                          <a:effectLst/>
                        </a:rPr>
                        <a:t>Fontenay</a:t>
                      </a:r>
                      <a:r>
                        <a:rPr lang="nl-BE" sz="1800" b="1" u="none" strike="noStrike" dirty="0">
                          <a:effectLst/>
                        </a:rPr>
                        <a:t> O-Y-J</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dirty="0">
                          <a:effectLst/>
                        </a:rPr>
                        <a:t>Zaterdag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r" fontAlgn="b"/>
                      <a:r>
                        <a:rPr lang="nl-BE" sz="1800" b="1" u="none" strike="noStrike">
                          <a:effectLst/>
                        </a:rPr>
                        <a:t>19/07/2025</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Orleans O-Y-J</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dirty="0">
                          <a:effectLst/>
                        </a:rPr>
                        <a:t>Zaterdag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r" fontAlgn="b"/>
                      <a:r>
                        <a:rPr lang="nl-BE" sz="1800" b="1" u="none" strike="noStrike">
                          <a:effectLst/>
                        </a:rPr>
                        <a:t>26/07/2025</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Orleans O/Y-J</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dirty="0">
                          <a:effectLst/>
                        </a:rPr>
                        <a:t>Zaterdag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r" fontAlgn="b"/>
                      <a:r>
                        <a:rPr lang="nl-BE" sz="1800" b="1" u="none" strike="noStrike">
                          <a:effectLst/>
                        </a:rPr>
                        <a:t>9/08/2025</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Orleans J</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Zaterdag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800" b="1" u="none" strike="noStrike">
                          <a:effectLst/>
                        </a:rPr>
                        <a:t>16/08/2025</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err="1">
                          <a:effectLst/>
                        </a:rPr>
                        <a:t>Chateaudun</a:t>
                      </a:r>
                      <a:r>
                        <a:rPr lang="nl-BE" sz="1800" b="1" u="none" strike="noStrike" dirty="0">
                          <a:effectLst/>
                        </a:rPr>
                        <a:t> J</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Zaterdag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800" b="1" u="none" strike="noStrike">
                          <a:effectLst/>
                        </a:rPr>
                        <a:t>23/08/2025</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Orleans J</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r>
              <a:tr h="284875">
                <a:tc>
                  <a:txBody>
                    <a:bodyPr/>
                    <a:lstStyle/>
                    <a:p>
                      <a:pPr algn="l" fontAlgn="b"/>
                      <a:r>
                        <a:rPr lang="nl-BE" sz="1800" b="1" u="none" strike="noStrike">
                          <a:effectLst/>
                        </a:rPr>
                        <a:t>Zaterdag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r" fontAlgn="b"/>
                      <a:r>
                        <a:rPr lang="nl-BE" sz="1800" b="1" u="none" strike="noStrike">
                          <a:effectLst/>
                        </a:rPr>
                        <a:t>30/08/2025</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err="1">
                          <a:effectLst/>
                        </a:rPr>
                        <a:t>Chateaudun</a:t>
                      </a:r>
                      <a:r>
                        <a:rPr lang="nl-BE" sz="1800" b="1" u="none" strike="noStrike" dirty="0">
                          <a:effectLst/>
                        </a:rPr>
                        <a:t> J</a:t>
                      </a:r>
                      <a:endParaRPr lang="nl-BE" sz="1800" b="1" i="0" u="none" strike="noStrike" dirty="0">
                        <a:solidFill>
                          <a:srgbClr val="000000"/>
                        </a:solidFill>
                        <a:effectLst/>
                        <a:latin typeface="Calibri" panose="020F0502020204030204" pitchFamily="34" charset="0"/>
                      </a:endParaRPr>
                    </a:p>
                  </a:txBody>
                  <a:tcPr marL="5006" marR="5006" marT="5006" marB="0" anchor="b"/>
                </a:tc>
              </a:tr>
              <a:tr h="281348">
                <a:tc>
                  <a:txBody>
                    <a:bodyPr/>
                    <a:lstStyle/>
                    <a:p>
                      <a:pPr algn="l"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c>
                  <a:txBody>
                    <a:bodyPr/>
                    <a:lstStyle/>
                    <a:p>
                      <a:pPr algn="l" fontAlgn="b"/>
                      <a:r>
                        <a:rPr lang="nl-BE" sz="1800" b="1" u="none" strike="noStrike">
                          <a:effectLst/>
                        </a:rPr>
                        <a:t> </a:t>
                      </a:r>
                      <a:endParaRPr lang="nl-BE" sz="1800" b="1" i="0" u="none" strike="noStrike">
                        <a:solidFill>
                          <a:srgbClr val="000000"/>
                        </a:solidFill>
                        <a:effectLst/>
                        <a:latin typeface="Calibri" panose="020F0502020204030204" pitchFamily="34" charset="0"/>
                      </a:endParaRPr>
                    </a:p>
                  </a:txBody>
                  <a:tcPr marL="5006" marR="5006" marT="5006" marB="0" anchor="b"/>
                </a:tc>
                <a:tc>
                  <a:txBody>
                    <a:bodyPr/>
                    <a:lstStyle/>
                    <a:p>
                      <a:pPr algn="ctr" fontAlgn="b"/>
                      <a:r>
                        <a:rPr lang="nl-BE" sz="1800" b="1" u="none" strike="noStrike" dirty="0">
                          <a:effectLst/>
                        </a:rPr>
                        <a:t> </a:t>
                      </a:r>
                      <a:endParaRPr lang="nl-BE" sz="1800" b="1" i="0" u="none" strike="noStrike" dirty="0">
                        <a:solidFill>
                          <a:srgbClr val="000000"/>
                        </a:solidFill>
                        <a:effectLst/>
                        <a:latin typeface="Calibri" panose="020F0502020204030204" pitchFamily="34" charset="0"/>
                      </a:endParaRPr>
                    </a:p>
                  </a:txBody>
                  <a:tcPr marL="5006" marR="5006" marT="5006" marB="0" anchor="b"/>
                </a:tc>
              </a:tr>
            </a:tbl>
          </a:graphicData>
        </a:graphic>
      </p:graphicFrame>
    </p:spTree>
    <p:extLst>
      <p:ext uri="{BB962C8B-B14F-4D97-AF65-F5344CB8AC3E}">
        <p14:creationId xmlns:p14="http://schemas.microsoft.com/office/powerpoint/2010/main" val="55500763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348880"/>
            <a:ext cx="8229600" cy="4320480"/>
          </a:xfrm>
        </p:spPr>
        <p:txBody>
          <a:bodyPr>
            <a:normAutofit/>
          </a:bodyPr>
          <a:lstStyle/>
          <a:p>
            <a:r>
              <a:rPr lang="nl-NL" sz="2400" b="1" dirty="0">
                <a:solidFill>
                  <a:schemeClr val="accent1">
                    <a:lumMod val="50000"/>
                  </a:schemeClr>
                </a:solidFill>
              </a:rPr>
              <a:t>Opgelet……   </a:t>
            </a:r>
            <a:r>
              <a:rPr lang="nl-BE" sz="2400" b="1" dirty="0">
                <a:solidFill>
                  <a:schemeClr val="accent1">
                    <a:lumMod val="50000"/>
                  </a:schemeClr>
                </a:solidFill>
              </a:rPr>
              <a:t>Omwille van de criteria nationale  kampioenschappen zal het verplicht worden het aangevraagde en goedgekeurde vluchtprogramma te respecteren.</a:t>
            </a:r>
            <a:br>
              <a:rPr lang="nl-BE" sz="2400" b="1" dirty="0">
                <a:solidFill>
                  <a:schemeClr val="accent1">
                    <a:lumMod val="50000"/>
                  </a:schemeClr>
                </a:solidFill>
              </a:rPr>
            </a:br>
            <a:r>
              <a:rPr lang="nl-BE" sz="2400" b="1" dirty="0">
                <a:solidFill>
                  <a:schemeClr val="accent1">
                    <a:lumMod val="50000"/>
                  </a:schemeClr>
                </a:solidFill>
              </a:rPr>
              <a:t>Dus enkel de vluchten aanvragen die </a:t>
            </a:r>
            <a:r>
              <a:rPr lang="nl-BE" sz="2400" b="1" u="sng" dirty="0">
                <a:solidFill>
                  <a:schemeClr val="accent1">
                    <a:lumMod val="50000"/>
                  </a:schemeClr>
                </a:solidFill>
              </a:rPr>
              <a:t>zeker</a:t>
            </a:r>
            <a:r>
              <a:rPr lang="nl-BE" sz="2400" b="1" dirty="0">
                <a:solidFill>
                  <a:schemeClr val="accent1">
                    <a:lumMod val="50000"/>
                  </a:schemeClr>
                </a:solidFill>
              </a:rPr>
              <a:t> zullen ingekorfd worden.</a:t>
            </a:r>
            <a:br>
              <a:rPr lang="nl-BE" sz="2400" b="1" dirty="0">
                <a:solidFill>
                  <a:schemeClr val="accent1">
                    <a:lumMod val="50000"/>
                  </a:schemeClr>
                </a:solidFill>
              </a:rPr>
            </a:br>
            <a:r>
              <a:rPr lang="nl-BE" sz="2400" dirty="0">
                <a:solidFill>
                  <a:schemeClr val="tx2"/>
                </a:solidFill>
              </a:rPr>
              <a:t/>
            </a:r>
            <a:br>
              <a:rPr lang="nl-BE" sz="2400" dirty="0">
                <a:solidFill>
                  <a:schemeClr val="tx2"/>
                </a:solidFill>
              </a:rPr>
            </a:br>
            <a:r>
              <a:rPr lang="nl-BE" sz="2400" b="1" dirty="0">
                <a:solidFill>
                  <a:schemeClr val="accent1">
                    <a:lumMod val="50000"/>
                  </a:schemeClr>
                </a:solidFill>
              </a:rPr>
              <a:t> </a:t>
            </a:r>
          </a:p>
        </p:txBody>
      </p:sp>
      <p:sp>
        <p:nvSpPr>
          <p:cNvPr id="3" name="Tekstvak 2">
            <a:extLst>
              <a:ext uri="{FF2B5EF4-FFF2-40B4-BE49-F238E27FC236}">
                <a16:creationId xmlns:a16="http://schemas.microsoft.com/office/drawing/2014/main" xmlns="" id="{CD78F9DC-E6D4-5532-D049-7C19D29204E7}"/>
              </a:ext>
            </a:extLst>
          </p:cNvPr>
          <p:cNvSpPr txBox="1"/>
          <p:nvPr/>
        </p:nvSpPr>
        <p:spPr>
          <a:xfrm>
            <a:off x="107504" y="554352"/>
            <a:ext cx="8661648" cy="769441"/>
          </a:xfrm>
          <a:prstGeom prst="rect">
            <a:avLst/>
          </a:prstGeom>
          <a:noFill/>
        </p:spPr>
        <p:txBody>
          <a:bodyPr wrap="square" rtlCol="0">
            <a:spAutoFit/>
          </a:bodyPr>
          <a:lstStyle/>
          <a:p>
            <a:pPr algn="ctr"/>
            <a:r>
              <a:rPr kumimoji="0" lang="nl-BE" sz="4400" b="0" i="0" u="none" strike="noStrike" kern="1200" cap="none" spc="0" normalizeH="0" baseline="0" noProof="0" dirty="0">
                <a:ln>
                  <a:noFill/>
                </a:ln>
                <a:solidFill>
                  <a:srgbClr val="FFFFFF"/>
                </a:solidFill>
                <a:effectLst/>
                <a:uLnTx/>
                <a:uFillTx/>
                <a:latin typeface="Candara"/>
                <a:ea typeface="+mj-ea"/>
                <a:cs typeface="+mj-cs"/>
              </a:rPr>
              <a:t>ANNULEREN VAN WEDVLUCHTEN</a:t>
            </a:r>
            <a:endParaRPr lang="nl-BE" dirty="0"/>
          </a:p>
        </p:txBody>
      </p:sp>
    </p:spTree>
    <p:extLst>
      <p:ext uri="{BB962C8B-B14F-4D97-AF65-F5344CB8AC3E}">
        <p14:creationId xmlns:p14="http://schemas.microsoft.com/office/powerpoint/2010/main" val="17723423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Vluchtprogramma 2025 KHF</a:t>
            </a:r>
            <a:br>
              <a:rPr lang="nl-BE" dirty="0"/>
            </a:br>
            <a:r>
              <a:rPr lang="nl-BE" dirty="0"/>
              <a:t> </a:t>
            </a:r>
          </a:p>
        </p:txBody>
      </p:sp>
      <p:sp>
        <p:nvSpPr>
          <p:cNvPr id="3" name="Rechthoek 2"/>
          <p:cNvSpPr/>
          <p:nvPr/>
        </p:nvSpPr>
        <p:spPr>
          <a:xfrm>
            <a:off x="107504" y="1591056"/>
            <a:ext cx="10657184" cy="5201424"/>
          </a:xfrm>
          <a:prstGeom prst="rect">
            <a:avLst/>
          </a:prstGeom>
        </p:spPr>
        <p:txBody>
          <a:bodyPr wrap="square">
            <a:spAutoFit/>
          </a:bodyPr>
          <a:lstStyle/>
          <a:p>
            <a:r>
              <a:rPr lang="nl-BE" sz="2800" b="1" dirty="0" smtClean="0"/>
              <a:t>Problematiek aantal lokalen KHF</a:t>
            </a:r>
          </a:p>
          <a:p>
            <a:endParaRPr lang="nl-BE" sz="2800" b="1" dirty="0"/>
          </a:p>
          <a:p>
            <a:r>
              <a:rPr lang="nl-BE" sz="2000" b="1" dirty="0" smtClean="0"/>
              <a:t>- Momenteel 26 lokalen die de KHF vluchten inkorven.</a:t>
            </a:r>
          </a:p>
          <a:p>
            <a:endParaRPr lang="nl-BE" sz="2000" b="1" dirty="0"/>
          </a:p>
          <a:p>
            <a:r>
              <a:rPr lang="nl-BE" sz="2000" b="1" dirty="0" smtClean="0"/>
              <a:t>-     Voor de eerste vluchten met oude en  jonge duiven weinig problemen                                                                  </a:t>
            </a:r>
          </a:p>
          <a:p>
            <a:pPr marL="342900" indent="-342900">
              <a:buFontTx/>
              <a:buChar char="-"/>
            </a:pPr>
            <a:r>
              <a:rPr lang="nl-BE" sz="2000" b="1" dirty="0" smtClean="0"/>
              <a:t>Nadien gaat het aantal duiven in sterk bergaf.</a:t>
            </a:r>
          </a:p>
          <a:p>
            <a:pPr marL="342900" indent="-342900">
              <a:buFontTx/>
              <a:buChar char="-"/>
            </a:pPr>
            <a:endParaRPr lang="nl-BE" sz="2000" b="1" dirty="0" smtClean="0"/>
          </a:p>
          <a:p>
            <a:pPr marL="342900" indent="-342900">
              <a:buFontTx/>
              <a:buChar char="-"/>
            </a:pPr>
            <a:r>
              <a:rPr lang="nl-BE" sz="2000" b="1" dirty="0" smtClean="0"/>
              <a:t>Is het nog zinvol dat iedereen die vluchten blijft inkorven / aanvragen ?</a:t>
            </a:r>
          </a:p>
          <a:p>
            <a:pPr marL="342900" indent="-342900">
              <a:buFontTx/>
              <a:buChar char="-"/>
            </a:pPr>
            <a:endParaRPr lang="nl-BE" sz="2000" b="1" dirty="0" smtClean="0"/>
          </a:p>
          <a:p>
            <a:r>
              <a:rPr lang="nl-BE" sz="2000" b="1" dirty="0" smtClean="0"/>
              <a:t>      Ter info :</a:t>
            </a:r>
            <a:endParaRPr lang="nl-BE" sz="2000" b="1" dirty="0"/>
          </a:p>
          <a:p>
            <a:r>
              <a:rPr lang="nl-BE" sz="2000" b="1" dirty="0" smtClean="0"/>
              <a:t>      Provinciale GHF vluchten 9 lokalen voor meestal een goede 4000 duiven</a:t>
            </a:r>
          </a:p>
          <a:p>
            <a:r>
              <a:rPr lang="nl-BE" sz="2000" b="1" dirty="0" smtClean="0"/>
              <a:t>      Provinciale KHF vluchten 26 lokalen voor meestal evenveel duiven als GHF</a:t>
            </a:r>
            <a:endParaRPr lang="nl-BE" sz="2000" b="1" dirty="0"/>
          </a:p>
          <a:p>
            <a:endParaRPr lang="nl-BE" sz="2000" b="1" dirty="0" smtClean="0"/>
          </a:p>
          <a:p>
            <a:r>
              <a:rPr lang="nl-BE" sz="2000" b="1" dirty="0" smtClean="0"/>
              <a:t> </a:t>
            </a:r>
            <a:endParaRPr lang="nl-BE" b="1" dirty="0"/>
          </a:p>
          <a:p>
            <a:r>
              <a:rPr lang="nl-BE" b="1" dirty="0"/>
              <a:t/>
            </a:r>
            <a:br>
              <a:rPr lang="nl-BE" b="1" dirty="0"/>
            </a:br>
            <a:r>
              <a:rPr lang="nl-BE" dirty="0"/>
              <a:t> </a:t>
            </a:r>
          </a:p>
        </p:txBody>
      </p:sp>
    </p:spTree>
    <p:extLst>
      <p:ext uri="{BB962C8B-B14F-4D97-AF65-F5344CB8AC3E}">
        <p14:creationId xmlns:p14="http://schemas.microsoft.com/office/powerpoint/2010/main" val="22215984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692696"/>
            <a:ext cx="8229600" cy="1252728"/>
          </a:xfrm>
        </p:spPr>
        <p:txBody>
          <a:bodyPr>
            <a:normAutofit fontScale="90000"/>
          </a:bodyPr>
          <a:lstStyle/>
          <a:p>
            <a:r>
              <a:rPr lang="nl-BE" dirty="0"/>
              <a:t>Vluchtprogramma </a:t>
            </a:r>
            <a:r>
              <a:rPr lang="nl-BE" dirty="0" smtClean="0"/>
              <a:t>2025  Provinciale Grote halve fond vluchten</a:t>
            </a:r>
            <a:r>
              <a:rPr lang="nl-BE" dirty="0"/>
              <a:t/>
            </a:r>
            <a:br>
              <a:rPr lang="nl-BE" dirty="0"/>
            </a:br>
            <a:r>
              <a:rPr lang="nl-BE" dirty="0" smtClean="0"/>
              <a:t> </a:t>
            </a:r>
            <a:endParaRPr lang="nl-BE"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410161362"/>
              </p:ext>
            </p:extLst>
          </p:nvPr>
        </p:nvGraphicFramePr>
        <p:xfrm>
          <a:off x="179512" y="2348880"/>
          <a:ext cx="4176464" cy="2810970"/>
        </p:xfrm>
        <a:graphic>
          <a:graphicData uri="http://schemas.openxmlformats.org/drawingml/2006/table">
            <a:tbl>
              <a:tblPr>
                <a:tableStyleId>{5C22544A-7EE6-4342-B048-85BDC9FD1C3A}</a:tableStyleId>
              </a:tblPr>
              <a:tblGrid>
                <a:gridCol w="1064868"/>
                <a:gridCol w="1159855"/>
                <a:gridCol w="1951741"/>
              </a:tblGrid>
              <a:tr h="261650">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ctr" fontAlgn="b"/>
                      <a:r>
                        <a:rPr lang="nl-BE" sz="1600" b="1" u="none" strike="noStrike" dirty="0" smtClean="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dirty="0">
                          <a:effectLst/>
                        </a:rPr>
                        <a:t>Zaterdag</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r" fontAlgn="b"/>
                      <a:r>
                        <a:rPr lang="nl-BE" sz="1600" b="1" u="none" strike="noStrike" dirty="0">
                          <a:effectLst/>
                        </a:rPr>
                        <a:t>17/05/2025</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smtClean="0">
                          <a:effectLst/>
                        </a:rPr>
                        <a:t> </a:t>
                      </a:r>
                      <a:r>
                        <a:rPr lang="nl-BE" sz="1600" b="1" u="none" strike="noStrike" dirty="0" err="1" smtClean="0">
                          <a:effectLst/>
                        </a:rPr>
                        <a:t>Vierzon</a:t>
                      </a:r>
                      <a:r>
                        <a:rPr lang="nl-BE" sz="1600" b="1" u="none" strike="noStrike" dirty="0" smtClean="0">
                          <a:effectLst/>
                        </a:rPr>
                        <a:t> </a:t>
                      </a:r>
                      <a:r>
                        <a:rPr lang="nl-BE" sz="1600" b="1" u="none" strike="noStrike" dirty="0">
                          <a:effectLst/>
                        </a:rPr>
                        <a:t>O-Y</a:t>
                      </a:r>
                      <a:endParaRPr lang="nl-BE" sz="1600" b="1" i="0" u="none" strike="noStrike" dirty="0">
                        <a:solidFill>
                          <a:srgbClr val="00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dirty="0">
                          <a:effectLst/>
                        </a:rPr>
                        <a:t>Zaterdag</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r" fontAlgn="b"/>
                      <a:r>
                        <a:rPr lang="nl-BE" sz="1600" b="1" u="none" strike="noStrike">
                          <a:effectLst/>
                        </a:rPr>
                        <a:t>31/05/2025</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smtClean="0">
                          <a:effectLst/>
                        </a:rPr>
                        <a:t> Chateauroux </a:t>
                      </a:r>
                      <a:r>
                        <a:rPr lang="nl-BE" sz="1600" b="1" u="none" strike="noStrike" dirty="0">
                          <a:effectLst/>
                        </a:rPr>
                        <a:t>O-Y</a:t>
                      </a:r>
                      <a:endParaRPr lang="nl-BE" sz="1600" b="1" i="0" u="none" strike="noStrike" dirty="0">
                        <a:solidFill>
                          <a:srgbClr val="00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dirty="0">
                          <a:effectLst/>
                        </a:rPr>
                        <a:t>Zaterdag</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r" fontAlgn="b"/>
                      <a:r>
                        <a:rPr lang="nl-BE" sz="1600" b="1" u="none" strike="noStrike">
                          <a:effectLst/>
                        </a:rPr>
                        <a:t>7/06/2025</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a:effectLst/>
                        </a:rPr>
                        <a:t> </a:t>
                      </a:r>
                      <a:r>
                        <a:rPr lang="nl-BE" sz="1600" b="1" u="none" strike="noStrike" dirty="0" err="1" smtClean="0">
                          <a:effectLst/>
                        </a:rPr>
                        <a:t>Jarnac</a:t>
                      </a:r>
                      <a:r>
                        <a:rPr lang="nl-BE" sz="1600" b="1" u="none" strike="noStrike" dirty="0" smtClean="0">
                          <a:effectLst/>
                        </a:rPr>
                        <a:t> O   </a:t>
                      </a:r>
                      <a:r>
                        <a:rPr lang="nl-BE" sz="1600" b="1" u="none" strike="noStrike" dirty="0" smtClean="0">
                          <a:solidFill>
                            <a:srgbClr val="FF0000"/>
                          </a:solidFill>
                          <a:effectLst/>
                        </a:rPr>
                        <a:t>Onzeker ?</a:t>
                      </a:r>
                      <a:endParaRPr lang="nl-BE" sz="1600" b="1" i="0" u="none" strike="noStrike" dirty="0">
                        <a:solidFill>
                          <a:srgbClr val="FF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smtClean="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dirty="0">
                          <a:effectLst/>
                        </a:rPr>
                        <a:t>Zaterdag</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r" fontAlgn="b"/>
                      <a:r>
                        <a:rPr lang="nl-BE" sz="1600" b="1" u="none" strike="noStrike">
                          <a:effectLst/>
                        </a:rPr>
                        <a:t>21/06/2025</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a:effectLst/>
                        </a:rPr>
                        <a:t> </a:t>
                      </a:r>
                      <a:r>
                        <a:rPr lang="nl-BE" sz="1600" b="1" u="none" strike="noStrike" dirty="0" smtClean="0">
                          <a:effectLst/>
                        </a:rPr>
                        <a:t> </a:t>
                      </a:r>
                      <a:r>
                        <a:rPr lang="nl-BE" sz="1600" b="1" u="none" strike="noStrike" dirty="0" err="1" smtClean="0">
                          <a:effectLst/>
                        </a:rPr>
                        <a:t>Brive</a:t>
                      </a:r>
                      <a:r>
                        <a:rPr lang="nl-BE" sz="1600" b="1" u="none" strike="noStrike" dirty="0" smtClean="0">
                          <a:effectLst/>
                        </a:rPr>
                        <a:t> O    </a:t>
                      </a:r>
                      <a:r>
                        <a:rPr lang="nl-BE" sz="1600" b="1" u="none" strike="noStrike" dirty="0" smtClean="0">
                          <a:solidFill>
                            <a:srgbClr val="FF0000"/>
                          </a:solidFill>
                          <a:effectLst/>
                        </a:rPr>
                        <a:t>Onzeker ?</a:t>
                      </a:r>
                      <a:endParaRPr lang="nl-BE" sz="1600" b="1" i="0" u="none" strike="noStrike" dirty="0">
                        <a:solidFill>
                          <a:srgbClr val="FF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smtClean="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dirty="0">
                          <a:effectLst/>
                        </a:rPr>
                        <a:t>Zaterdag</a:t>
                      </a:r>
                      <a:endParaRPr lang="nl-BE" sz="1600" b="1" i="0" u="none" strike="noStrike" dirty="0">
                        <a:solidFill>
                          <a:srgbClr val="000000"/>
                        </a:solidFill>
                        <a:effectLst/>
                        <a:latin typeface="Calibri" panose="020F0502020204030204" pitchFamily="34" charset="0"/>
                      </a:endParaRPr>
                    </a:p>
                  </a:txBody>
                  <a:tcPr marL="4561" marR="4561" marT="4561" marB="0" anchor="b"/>
                </a:tc>
                <a:tc>
                  <a:txBody>
                    <a:bodyPr/>
                    <a:lstStyle/>
                    <a:p>
                      <a:pPr algn="r" fontAlgn="b"/>
                      <a:r>
                        <a:rPr lang="nl-BE" sz="1600" b="1" u="none" strike="noStrike">
                          <a:effectLst/>
                        </a:rPr>
                        <a:t>28/06/2025</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a:effectLst/>
                        </a:rPr>
                        <a:t>Chateauroux O-Y</a:t>
                      </a:r>
                      <a:endParaRPr lang="nl-BE" sz="1600" b="1" i="0" u="none" strike="noStrike" dirty="0">
                        <a:solidFill>
                          <a:srgbClr val="000000"/>
                        </a:solidFill>
                        <a:effectLst/>
                        <a:latin typeface="Calibri" panose="020F0502020204030204" pitchFamily="34" charset="0"/>
                      </a:endParaRPr>
                    </a:p>
                  </a:txBody>
                  <a:tcPr marL="4561" marR="4561" marT="4561" marB="0" anchor="b"/>
                </a:tc>
              </a:tr>
              <a:tr h="254932">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4561" marR="4561" marT="4561"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4561" marR="4561" marT="4561" marB="0" anchor="b"/>
                </a:tc>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1091964550"/>
              </p:ext>
            </p:extLst>
          </p:nvPr>
        </p:nvGraphicFramePr>
        <p:xfrm>
          <a:off x="4355976" y="2132856"/>
          <a:ext cx="4608512" cy="3498768"/>
        </p:xfrm>
        <a:graphic>
          <a:graphicData uri="http://schemas.openxmlformats.org/drawingml/2006/table">
            <a:tbl>
              <a:tblPr>
                <a:tableStyleId>{5C22544A-7EE6-4342-B048-85BDC9FD1C3A}</a:tableStyleId>
              </a:tblPr>
              <a:tblGrid>
                <a:gridCol w="1056631"/>
                <a:gridCol w="1391641"/>
                <a:gridCol w="2160240"/>
              </a:tblGrid>
              <a:tr h="181863">
                <a:tc>
                  <a:txBody>
                    <a:bodyPr/>
                    <a:lstStyle/>
                    <a:p>
                      <a:pPr algn="l" fontAlgn="b"/>
                      <a:r>
                        <a:rPr lang="nl-BE" sz="1600" b="1" u="none" strike="noStrike" dirty="0">
                          <a:effectLst/>
                        </a:rPr>
                        <a:t>Vrijdag</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r" fontAlgn="b"/>
                      <a:r>
                        <a:rPr lang="nl-BE" sz="1600" b="1" u="none" strike="noStrike" dirty="0">
                          <a:effectLst/>
                        </a:rPr>
                        <a:t>11/07/2025</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Brest </a:t>
                      </a:r>
                      <a:r>
                        <a:rPr lang="nl-BE" sz="1600" b="1" u="none" strike="noStrike" dirty="0" err="1">
                          <a:effectLst/>
                        </a:rPr>
                        <a:t>internat</a:t>
                      </a:r>
                      <a:r>
                        <a:rPr lang="nl-BE" sz="1600" b="1" u="none" strike="noStrike" dirty="0">
                          <a:effectLst/>
                        </a:rPr>
                        <a:t>.</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r" fontAlgn="b"/>
                      <a:r>
                        <a:rPr lang="nl-BE" sz="1600" b="1" u="none" strike="noStrike" dirty="0" smtClean="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l" fontAlgn="b"/>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dirty="0">
                          <a:effectLst/>
                        </a:rPr>
                        <a:t>Zaterdag </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r" fontAlgn="b"/>
                      <a:r>
                        <a:rPr lang="nl-BE" sz="1600" b="1" u="none" strike="noStrike">
                          <a:effectLst/>
                        </a:rPr>
                        <a:t>12/07/2025</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Poitiers O-Y</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dirty="0">
                          <a:effectLst/>
                        </a:rPr>
                        <a:t>Zaterdag </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r" fontAlgn="b"/>
                      <a:r>
                        <a:rPr lang="nl-BE" sz="1600" b="1" u="none" strike="noStrike">
                          <a:effectLst/>
                        </a:rPr>
                        <a:t>19/07/2025</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 </a:t>
                      </a:r>
                      <a:r>
                        <a:rPr lang="nl-BE" sz="1600" b="1" u="none" strike="noStrike" dirty="0" smtClean="0">
                          <a:effectLst/>
                        </a:rPr>
                        <a:t>Limoges O-Y   </a:t>
                      </a:r>
                      <a:r>
                        <a:rPr lang="nl-BE" sz="1600" b="1" u="none" strike="noStrike" dirty="0" smtClean="0">
                          <a:solidFill>
                            <a:srgbClr val="FF0000"/>
                          </a:solidFill>
                          <a:effectLst/>
                        </a:rPr>
                        <a:t>Onzeker ?</a:t>
                      </a:r>
                      <a:endParaRPr lang="nl-BE" sz="1600" b="1" i="0" u="none" strike="noStrike" dirty="0">
                        <a:solidFill>
                          <a:srgbClr val="FF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smtClean="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smtClean="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dirty="0">
                          <a:effectLst/>
                        </a:rPr>
                        <a:t>Zaterdag </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r" fontAlgn="b"/>
                      <a:r>
                        <a:rPr lang="nl-BE" sz="1600" b="1" u="none" strike="noStrike">
                          <a:effectLst/>
                        </a:rPr>
                        <a:t>2/08/2025</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smtClean="0">
                          <a:solidFill>
                            <a:srgbClr val="FF0000"/>
                          </a:solidFill>
                          <a:effectLst/>
                        </a:rPr>
                        <a:t>  Extra </a:t>
                      </a:r>
                      <a:r>
                        <a:rPr lang="nl-BE" sz="1600" b="1" u="none" strike="noStrike" dirty="0" err="1" smtClean="0">
                          <a:solidFill>
                            <a:srgbClr val="FF0000"/>
                          </a:solidFill>
                          <a:effectLst/>
                        </a:rPr>
                        <a:t>Fondvlucht</a:t>
                      </a:r>
                      <a:r>
                        <a:rPr lang="nl-BE" sz="1600" b="1" u="none" strike="noStrike" dirty="0" smtClean="0">
                          <a:solidFill>
                            <a:srgbClr val="FF0000"/>
                          </a:solidFill>
                          <a:effectLst/>
                        </a:rPr>
                        <a:t> O-Y ??</a:t>
                      </a:r>
                      <a:endParaRPr lang="nl-BE" sz="1600" b="1" i="0" u="none" strike="noStrike" dirty="0">
                        <a:solidFill>
                          <a:srgbClr val="FF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a:effectLst/>
                        </a:rPr>
                        <a:t>Zaterdag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r" fontAlgn="b"/>
                      <a:r>
                        <a:rPr lang="nl-BE" sz="1600" b="1" u="none" strike="noStrike">
                          <a:effectLst/>
                        </a:rPr>
                        <a:t>9/08/2025</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Chateauroux O/Y-J</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dirty="0">
                          <a:effectLst/>
                        </a:rPr>
                        <a:t>Zaterdag </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r" fontAlgn="b"/>
                      <a:r>
                        <a:rPr lang="nl-BE" sz="1600" b="1" u="none" strike="noStrike">
                          <a:effectLst/>
                        </a:rPr>
                        <a:t>23/08/2025</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Chateauroux O/Y-J</a:t>
                      </a:r>
                      <a:endParaRPr lang="nl-BE" sz="1600" b="1" i="0" u="none" strike="noStrike" dirty="0">
                        <a:solidFill>
                          <a:srgbClr val="000000"/>
                        </a:solidFill>
                        <a:effectLst/>
                        <a:latin typeface="Calibri" panose="020F0502020204030204" pitchFamily="34" charset="0"/>
                      </a:endParaRPr>
                    </a:p>
                  </a:txBody>
                  <a:tcPr marL="6072" marR="6072" marT="6072" marB="0" anchor="b"/>
                </a:tc>
              </a:tr>
              <a:tr h="187937">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dirty="0">
                          <a:effectLst/>
                        </a:rPr>
                        <a:t>Zaterdag</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r" fontAlgn="b"/>
                      <a:r>
                        <a:rPr lang="nl-BE" sz="1600" b="1" u="none" strike="noStrike">
                          <a:effectLst/>
                        </a:rPr>
                        <a:t>6/09/2025</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err="1">
                          <a:effectLst/>
                        </a:rPr>
                        <a:t>Montoire</a:t>
                      </a:r>
                      <a:r>
                        <a:rPr lang="nl-BE" sz="1600" b="1" u="none" strike="noStrike" dirty="0">
                          <a:effectLst/>
                        </a:rPr>
                        <a:t> O/Y-J</a:t>
                      </a:r>
                      <a:endParaRPr lang="nl-BE" sz="1600" b="1" i="0" u="none" strike="noStrike" dirty="0">
                        <a:solidFill>
                          <a:srgbClr val="000000"/>
                        </a:solidFill>
                        <a:effectLst/>
                        <a:latin typeface="Calibri" panose="020F0502020204030204" pitchFamily="34" charset="0"/>
                      </a:endParaRPr>
                    </a:p>
                  </a:txBody>
                  <a:tcPr marL="6072" marR="6072" marT="6072" marB="0" anchor="b"/>
                </a:tc>
              </a:tr>
              <a:tr h="167334">
                <a:tc>
                  <a:txBody>
                    <a:bodyPr/>
                    <a:lstStyle/>
                    <a:p>
                      <a:pPr algn="l" fontAlgn="b"/>
                      <a:r>
                        <a:rPr lang="nl-BE" sz="1600" b="1" u="none" strike="noStrike">
                          <a:effectLst/>
                        </a:rPr>
                        <a:t> </a:t>
                      </a:r>
                      <a:endParaRPr lang="nl-BE" sz="1600" b="1" i="0" u="none" strike="noStrike">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c>
                  <a:txBody>
                    <a:bodyPr/>
                    <a:lstStyle/>
                    <a:p>
                      <a:pPr algn="l" fontAlgn="b"/>
                      <a:r>
                        <a:rPr lang="nl-BE" sz="1600" b="1" u="none" strike="noStrike" dirty="0">
                          <a:effectLst/>
                        </a:rPr>
                        <a:t> </a:t>
                      </a:r>
                      <a:endParaRPr lang="nl-BE" sz="1600" b="1" i="0" u="none" strike="noStrike" dirty="0">
                        <a:solidFill>
                          <a:srgbClr val="000000"/>
                        </a:solidFill>
                        <a:effectLst/>
                        <a:latin typeface="Calibri" panose="020F0502020204030204" pitchFamily="34" charset="0"/>
                      </a:endParaRPr>
                    </a:p>
                  </a:txBody>
                  <a:tcPr marL="6072" marR="6072" marT="6072" marB="0" anchor="b"/>
                </a:tc>
              </a:tr>
            </a:tbl>
          </a:graphicData>
        </a:graphic>
      </p:graphicFrame>
    </p:spTree>
    <p:extLst>
      <p:ext uri="{BB962C8B-B14F-4D97-AF65-F5344CB8AC3E}">
        <p14:creationId xmlns:p14="http://schemas.microsoft.com/office/powerpoint/2010/main" val="58042135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sz="3200" b="1" dirty="0"/>
              <a:t>Goedkeuring van het verslag van de Algemene Vergadering van 23/11/2023.</a:t>
            </a:r>
          </a:p>
        </p:txBody>
      </p:sp>
      <p:sp>
        <p:nvSpPr>
          <p:cNvPr id="3" name="Titel 2"/>
          <p:cNvSpPr>
            <a:spLocks noGrp="1"/>
          </p:cNvSpPr>
          <p:nvPr>
            <p:ph type="title"/>
          </p:nvPr>
        </p:nvSpPr>
        <p:spPr/>
        <p:txBody>
          <a:bodyPr/>
          <a:lstStyle/>
          <a:p>
            <a:r>
              <a:rPr lang="nl-BE" dirty="0"/>
              <a:t>DAGORDE</a:t>
            </a:r>
          </a:p>
        </p:txBody>
      </p:sp>
    </p:spTree>
    <p:extLst>
      <p:ext uri="{BB962C8B-B14F-4D97-AF65-F5344CB8AC3E}">
        <p14:creationId xmlns:p14="http://schemas.microsoft.com/office/powerpoint/2010/main" val="427991726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2420888"/>
            <a:ext cx="8856984" cy="3312368"/>
          </a:xfrm>
        </p:spPr>
        <p:txBody>
          <a:bodyPr>
            <a:normAutofit/>
          </a:bodyPr>
          <a:lstStyle/>
          <a:p>
            <a:r>
              <a:rPr lang="nl-BE" dirty="0"/>
              <a:t>- </a:t>
            </a:r>
            <a:r>
              <a:rPr lang="nl-BE" b="1" dirty="0"/>
              <a:t>De Provinciale dag op 03 November  kende een groot </a:t>
            </a:r>
            <a:r>
              <a:rPr lang="nl-BE" b="1" dirty="0" smtClean="0"/>
              <a:t>succes</a:t>
            </a:r>
          </a:p>
          <a:p>
            <a:endParaRPr lang="nl-BE" b="1" dirty="0"/>
          </a:p>
          <a:p>
            <a:r>
              <a:rPr lang="nl-BE" b="1" dirty="0"/>
              <a:t>- De Provinciale dag 2025 is op 2 November 2025 in Salons De Vrede te Ichtegem. </a:t>
            </a:r>
            <a:endParaRPr lang="nl-BE" b="1" dirty="0" smtClean="0"/>
          </a:p>
          <a:p>
            <a:endParaRPr lang="nl-BE" b="1" dirty="0"/>
          </a:p>
          <a:p>
            <a:r>
              <a:rPr lang="nl-BE" b="1" dirty="0"/>
              <a:t>- Suggesties omtrent de Provinciale Kampioenschappen zullen </a:t>
            </a:r>
            <a:r>
              <a:rPr lang="nl-BE" b="1" dirty="0" smtClean="0"/>
              <a:t> </a:t>
            </a:r>
            <a:r>
              <a:rPr lang="nl-BE" b="1" dirty="0"/>
              <a:t>steeds met de meeste ernst in overweging worden genomen </a:t>
            </a:r>
          </a:p>
          <a:p>
            <a:endParaRPr lang="nl-BE" b="1" dirty="0"/>
          </a:p>
        </p:txBody>
      </p:sp>
      <p:sp>
        <p:nvSpPr>
          <p:cNvPr id="3" name="Titel 2"/>
          <p:cNvSpPr>
            <a:spLocks noGrp="1"/>
          </p:cNvSpPr>
          <p:nvPr>
            <p:ph type="title"/>
          </p:nvPr>
        </p:nvSpPr>
        <p:spPr/>
        <p:txBody>
          <a:bodyPr>
            <a:normAutofit fontScale="90000"/>
          </a:bodyPr>
          <a:lstStyle/>
          <a:p>
            <a:r>
              <a:rPr lang="nl-BE" dirty="0"/>
              <a:t>Provinciale Kampioenschappen 2024</a:t>
            </a:r>
          </a:p>
        </p:txBody>
      </p:sp>
    </p:spTree>
    <p:extLst>
      <p:ext uri="{BB962C8B-B14F-4D97-AF65-F5344CB8AC3E}">
        <p14:creationId xmlns:p14="http://schemas.microsoft.com/office/powerpoint/2010/main" val="139343486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55576" y="1700808"/>
            <a:ext cx="7408333" cy="3450696"/>
          </a:xfrm>
        </p:spPr>
        <p:txBody>
          <a:bodyPr>
            <a:normAutofit fontScale="25000" lnSpcReduction="20000"/>
          </a:bodyPr>
          <a:lstStyle/>
          <a:p>
            <a:pPr marL="0" indent="0">
              <a:buNone/>
            </a:pPr>
            <a:endParaRPr lang="nl-BE" sz="5000" dirty="0"/>
          </a:p>
          <a:p>
            <a:pPr algn="ctr"/>
            <a:r>
              <a:rPr lang="nl-BE" sz="11200" b="1" u="sng" dirty="0"/>
              <a:t>Kostprijs vervoer </a:t>
            </a:r>
            <a:endParaRPr lang="nl-BE" sz="11200" b="1" u="sng" dirty="0" smtClean="0"/>
          </a:p>
          <a:p>
            <a:pPr algn="ctr"/>
            <a:endParaRPr lang="nl-BE" sz="11200" b="1" u="sng" dirty="0" smtClean="0"/>
          </a:p>
          <a:p>
            <a:r>
              <a:rPr lang="nl-BE" sz="11200" b="1" dirty="0" smtClean="0"/>
              <a:t>Voor </a:t>
            </a:r>
            <a:r>
              <a:rPr lang="nl-BE" sz="11200" b="1" dirty="0"/>
              <a:t>de snelheid 0,50€ per mand </a:t>
            </a:r>
            <a:r>
              <a:rPr lang="nl-BE" sz="11200" b="1" dirty="0" smtClean="0"/>
              <a:t>duurder</a:t>
            </a:r>
          </a:p>
          <a:p>
            <a:endParaRPr lang="nl-BE" sz="11200" b="1" dirty="0" smtClean="0"/>
          </a:p>
          <a:p>
            <a:r>
              <a:rPr lang="nl-BE" sz="11200" b="1" dirty="0"/>
              <a:t>We kregen bevestiging dat de prijzen 2024 behouden blijven in 2025  voor de KHF indien dezelfde lossingsplaatsen gehanteerd worden.</a:t>
            </a:r>
            <a:r>
              <a:rPr lang="nl-BE" sz="11200" b="1" dirty="0" smtClean="0"/>
              <a:t> </a:t>
            </a:r>
          </a:p>
          <a:p>
            <a:endParaRPr lang="nl-BE" sz="11200" b="1" dirty="0" smtClean="0"/>
          </a:p>
          <a:p>
            <a:r>
              <a:rPr lang="nl-BE" sz="11200" b="1" dirty="0" smtClean="0"/>
              <a:t>Vanaf de GHF komt de info via de inrichters  </a:t>
            </a:r>
          </a:p>
          <a:p>
            <a:pPr marL="0" indent="0">
              <a:buNone/>
            </a:pPr>
            <a:r>
              <a:rPr lang="nl-BE" sz="11200" b="1" dirty="0"/>
              <a:t> </a:t>
            </a:r>
            <a:r>
              <a:rPr lang="nl-BE" sz="11200" b="1" dirty="0" smtClean="0"/>
              <a:t>   IWV &lt;-&gt; VOVD</a:t>
            </a:r>
            <a:endParaRPr lang="nl-BE" sz="11200" b="1" dirty="0"/>
          </a:p>
          <a:p>
            <a:pPr marL="0" indent="0">
              <a:buNone/>
            </a:pPr>
            <a:r>
              <a:rPr lang="nl-BE" sz="3600" b="1" dirty="0" smtClean="0"/>
              <a:t> </a:t>
            </a:r>
            <a:endParaRPr lang="nl-BE" sz="3600" b="1" dirty="0"/>
          </a:p>
          <a:p>
            <a:pPr marL="0" indent="0" algn="ctr">
              <a:buNone/>
            </a:pPr>
            <a:r>
              <a:rPr lang="nl-BE" sz="3600" b="1" dirty="0" smtClean="0"/>
              <a:t> </a:t>
            </a:r>
            <a:endParaRPr lang="nl-BE" sz="3600" b="1" dirty="0"/>
          </a:p>
        </p:txBody>
      </p:sp>
      <p:sp>
        <p:nvSpPr>
          <p:cNvPr id="3" name="Titel 2"/>
          <p:cNvSpPr>
            <a:spLocks noGrp="1"/>
          </p:cNvSpPr>
          <p:nvPr>
            <p:ph type="title"/>
          </p:nvPr>
        </p:nvSpPr>
        <p:spPr>
          <a:xfrm>
            <a:off x="539552" y="332656"/>
            <a:ext cx="8229600" cy="1252728"/>
          </a:xfrm>
        </p:spPr>
        <p:txBody>
          <a:bodyPr>
            <a:normAutofit fontScale="90000"/>
          </a:bodyPr>
          <a:lstStyle/>
          <a:p>
            <a:r>
              <a:rPr lang="nl-BE" dirty="0"/>
              <a:t>Mededelingen</a:t>
            </a:r>
            <a:br>
              <a:rPr lang="nl-BE" dirty="0"/>
            </a:br>
            <a:endParaRPr lang="nl-BE" dirty="0">
              <a:highlight>
                <a:srgbClr val="FFFF00"/>
              </a:highlight>
            </a:endParaRPr>
          </a:p>
        </p:txBody>
      </p:sp>
    </p:spTree>
    <p:extLst>
      <p:ext uri="{BB962C8B-B14F-4D97-AF65-F5344CB8AC3E}">
        <p14:creationId xmlns:p14="http://schemas.microsoft.com/office/powerpoint/2010/main" val="412515278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D68F961B-4E1A-C41C-C885-AB4522B96EC6}"/>
              </a:ext>
            </a:extLst>
          </p:cNvPr>
          <p:cNvSpPr>
            <a:spLocks noGrp="1"/>
          </p:cNvSpPr>
          <p:nvPr>
            <p:ph idx="1"/>
          </p:nvPr>
        </p:nvSpPr>
        <p:spPr>
          <a:xfrm>
            <a:off x="683568" y="2564904"/>
            <a:ext cx="7408333" cy="3450696"/>
          </a:xfrm>
        </p:spPr>
        <p:txBody>
          <a:bodyPr>
            <a:normAutofit lnSpcReduction="10000"/>
          </a:bodyPr>
          <a:lstStyle/>
          <a:p>
            <a:r>
              <a:rPr lang="nl-NL" b="1" dirty="0"/>
              <a:t>Ingeven vluchtkalenders in KBDB Admin kan van 15/12/2024 tot en met 15/01/2025.</a:t>
            </a:r>
          </a:p>
          <a:p>
            <a:r>
              <a:rPr lang="nl-NL" b="1" dirty="0"/>
              <a:t>Infobladen kunnen gewijzigd worden van 15/12/2024 tot en met 31/12/2024. Denk eraan dat er steeds een naam van uitslagmaker zal moeten ingegeven worden. In “eigen beheer “wordt niet meer aanvaard.</a:t>
            </a:r>
          </a:p>
          <a:p>
            <a:r>
              <a:rPr lang="nl-NL" b="1" dirty="0"/>
              <a:t>Vergeet de ringen niet te bestellen voor 30/11/2024 en te betalen voor 10/12/2024</a:t>
            </a:r>
            <a:endParaRPr lang="nl-BE" b="1" dirty="0"/>
          </a:p>
        </p:txBody>
      </p:sp>
      <p:sp>
        <p:nvSpPr>
          <p:cNvPr id="4" name="Tekstvak 3">
            <a:extLst>
              <a:ext uri="{FF2B5EF4-FFF2-40B4-BE49-F238E27FC236}">
                <a16:creationId xmlns:a16="http://schemas.microsoft.com/office/drawing/2014/main" xmlns="" id="{DC8DBE26-5EF2-CC69-93EC-6B3295DA87E7}"/>
              </a:ext>
            </a:extLst>
          </p:cNvPr>
          <p:cNvSpPr txBox="1"/>
          <p:nvPr/>
        </p:nvSpPr>
        <p:spPr>
          <a:xfrm>
            <a:off x="395536" y="620688"/>
            <a:ext cx="8263434" cy="707886"/>
          </a:xfrm>
          <a:prstGeom prst="rect">
            <a:avLst/>
          </a:prstGeom>
          <a:noFill/>
        </p:spPr>
        <p:txBody>
          <a:bodyPr wrap="square" rtlCol="0">
            <a:spAutoFit/>
          </a:bodyPr>
          <a:lstStyle/>
          <a:p>
            <a:pPr algn="ctr"/>
            <a:r>
              <a:rPr lang="nl-NL" sz="4000" b="1" u="sng" dirty="0">
                <a:solidFill>
                  <a:schemeClr val="bg1"/>
                </a:solidFill>
              </a:rPr>
              <a:t>Enkele Belangrijke </a:t>
            </a:r>
            <a:r>
              <a:rPr lang="nl-NL" sz="4000" b="1" u="sng" dirty="0" err="1">
                <a:solidFill>
                  <a:schemeClr val="bg1"/>
                </a:solidFill>
              </a:rPr>
              <a:t>data’s</a:t>
            </a:r>
            <a:r>
              <a:rPr lang="nl-NL" sz="4000" b="1" u="sng" dirty="0">
                <a:solidFill>
                  <a:schemeClr val="bg1"/>
                </a:solidFill>
              </a:rPr>
              <a:t> </a:t>
            </a:r>
            <a:endParaRPr lang="nl-BE" sz="4000" b="1" u="sng" dirty="0">
              <a:solidFill>
                <a:schemeClr val="bg1"/>
              </a:solidFill>
            </a:endParaRPr>
          </a:p>
        </p:txBody>
      </p:sp>
    </p:spTree>
    <p:extLst>
      <p:ext uri="{BB962C8B-B14F-4D97-AF65-F5344CB8AC3E}">
        <p14:creationId xmlns:p14="http://schemas.microsoft.com/office/powerpoint/2010/main" val="46346688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5" y="3717031"/>
            <a:ext cx="7812856" cy="2409131"/>
          </a:xfrm>
        </p:spPr>
        <p:txBody>
          <a:bodyPr/>
          <a:lstStyle/>
          <a:p>
            <a:pPr marL="0" indent="0" algn="ctr">
              <a:buNone/>
            </a:pPr>
            <a:r>
              <a:rPr lang="nl-BE" sz="3200" dirty="0"/>
              <a:t>BEDANKT   VOOR  UW  AANWEZIGHEID</a:t>
            </a:r>
          </a:p>
        </p:txBody>
      </p:sp>
      <p:sp>
        <p:nvSpPr>
          <p:cNvPr id="3" name="Titel 2"/>
          <p:cNvSpPr>
            <a:spLocks noGrp="1"/>
          </p:cNvSpPr>
          <p:nvPr>
            <p:ph type="title"/>
          </p:nvPr>
        </p:nvSpPr>
        <p:spPr/>
        <p:txBody>
          <a:bodyPr/>
          <a:lstStyle/>
          <a:p>
            <a:r>
              <a:rPr lang="nl-BE" dirty="0"/>
              <a:t>EINDE VERGADERING</a:t>
            </a:r>
          </a:p>
        </p:txBody>
      </p:sp>
    </p:spTree>
    <p:extLst>
      <p:ext uri="{BB962C8B-B14F-4D97-AF65-F5344CB8AC3E}">
        <p14:creationId xmlns:p14="http://schemas.microsoft.com/office/powerpoint/2010/main" val="361695654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827127482"/>
              </p:ext>
            </p:extLst>
          </p:nvPr>
        </p:nvGraphicFramePr>
        <p:xfrm>
          <a:off x="287524" y="2708920"/>
          <a:ext cx="8568952" cy="3837482"/>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2232248">
                  <a:extLst>
                    <a:ext uri="{9D8B030D-6E8A-4147-A177-3AD203B41FA5}">
                      <a16:colId xmlns:a16="http://schemas.microsoft.com/office/drawing/2014/main" xmlns="" val="20003"/>
                    </a:ext>
                  </a:extLst>
                </a:gridCol>
              </a:tblGrid>
              <a:tr h="549061">
                <a:tc>
                  <a:txBody>
                    <a:bodyPr/>
                    <a:lstStyle/>
                    <a:p>
                      <a:r>
                        <a:rPr lang="nl-BE" sz="3200" dirty="0"/>
                        <a:t>AANTAL</a:t>
                      </a:r>
                    </a:p>
                  </a:txBody>
                  <a:tcPr/>
                </a:tc>
                <a:tc>
                  <a:txBody>
                    <a:bodyPr/>
                    <a:lstStyle/>
                    <a:p>
                      <a:r>
                        <a:rPr lang="nl-BE" sz="3200" b="0" dirty="0"/>
                        <a:t>2023</a:t>
                      </a:r>
                    </a:p>
                  </a:txBody>
                  <a:tcPr/>
                </a:tc>
                <a:tc>
                  <a:txBody>
                    <a:bodyPr/>
                    <a:lstStyle/>
                    <a:p>
                      <a:r>
                        <a:rPr lang="nl-BE" sz="3200" dirty="0"/>
                        <a:t>2024</a:t>
                      </a:r>
                    </a:p>
                  </a:txBody>
                  <a:tcPr/>
                </a:tc>
                <a:tc>
                  <a:txBody>
                    <a:bodyPr/>
                    <a:lstStyle/>
                    <a:p>
                      <a:r>
                        <a:rPr lang="nl-BE" sz="3200" dirty="0"/>
                        <a:t>VERSCHIL</a:t>
                      </a:r>
                    </a:p>
                  </a:txBody>
                  <a:tcPr/>
                </a:tc>
                <a:extLst>
                  <a:ext uri="{0D108BD9-81ED-4DB2-BD59-A6C34878D82A}">
                    <a16:rowId xmlns:a16="http://schemas.microsoft.com/office/drawing/2014/main" xmlns="" val="10000"/>
                  </a:ext>
                </a:extLst>
              </a:tr>
              <a:tr h="549061">
                <a:tc>
                  <a:txBody>
                    <a:bodyPr/>
                    <a:lstStyle/>
                    <a:p>
                      <a:r>
                        <a:rPr lang="nl-BE" dirty="0"/>
                        <a:t>Aangesloten</a:t>
                      </a:r>
                      <a:r>
                        <a:rPr lang="nl-BE" baseline="0" dirty="0"/>
                        <a:t> liefhebbers</a:t>
                      </a:r>
                      <a:endParaRPr lang="nl-BE" dirty="0"/>
                    </a:p>
                  </a:txBody>
                  <a:tcPr/>
                </a:tc>
                <a:tc>
                  <a:txBody>
                    <a:bodyPr/>
                    <a:lstStyle/>
                    <a:p>
                      <a:r>
                        <a:rPr lang="nl-NL" dirty="0"/>
                        <a:t>2033</a:t>
                      </a:r>
                      <a:endParaRPr lang="nl-BE" dirty="0"/>
                    </a:p>
                  </a:txBody>
                  <a:tcPr/>
                </a:tc>
                <a:tc>
                  <a:txBody>
                    <a:bodyPr/>
                    <a:lstStyle/>
                    <a:p>
                      <a:r>
                        <a:rPr lang="nl-NL" dirty="0"/>
                        <a:t>1955</a:t>
                      </a:r>
                      <a:endParaRPr lang="nl-BE" dirty="0"/>
                    </a:p>
                  </a:txBody>
                  <a:tcPr/>
                </a:tc>
                <a:tc>
                  <a:txBody>
                    <a:bodyPr/>
                    <a:lstStyle/>
                    <a:p>
                      <a:r>
                        <a:rPr lang="nl-BE" dirty="0"/>
                        <a:t>- 78</a:t>
                      </a:r>
                    </a:p>
                  </a:txBody>
                  <a:tcPr/>
                </a:tc>
                <a:extLst>
                  <a:ext uri="{0D108BD9-81ED-4DB2-BD59-A6C34878D82A}">
                    <a16:rowId xmlns:a16="http://schemas.microsoft.com/office/drawing/2014/main" xmlns="" val="10001"/>
                  </a:ext>
                </a:extLst>
              </a:tr>
              <a:tr h="549061">
                <a:tc>
                  <a:txBody>
                    <a:bodyPr/>
                    <a:lstStyle/>
                    <a:p>
                      <a:r>
                        <a:rPr lang="nl-BE" dirty="0"/>
                        <a:t>Verenigingen</a:t>
                      </a:r>
                    </a:p>
                  </a:txBody>
                  <a:tcPr/>
                </a:tc>
                <a:tc>
                  <a:txBody>
                    <a:bodyPr/>
                    <a:lstStyle/>
                    <a:p>
                      <a:r>
                        <a:rPr lang="nl-NL" dirty="0"/>
                        <a:t>39</a:t>
                      </a:r>
                      <a:endParaRPr lang="nl-BE" dirty="0"/>
                    </a:p>
                  </a:txBody>
                  <a:tcPr/>
                </a:tc>
                <a:tc>
                  <a:txBody>
                    <a:bodyPr/>
                    <a:lstStyle/>
                    <a:p>
                      <a:r>
                        <a:rPr lang="nl-NL" dirty="0"/>
                        <a:t>3</a:t>
                      </a:r>
                      <a:r>
                        <a:rPr lang="nl-BE" dirty="0"/>
                        <a:t>9</a:t>
                      </a:r>
                    </a:p>
                  </a:txBody>
                  <a:tcPr/>
                </a:tc>
                <a:tc>
                  <a:txBody>
                    <a:bodyPr/>
                    <a:lstStyle/>
                    <a:p>
                      <a:r>
                        <a:rPr lang="nl-NL" dirty="0"/>
                        <a:t>idem</a:t>
                      </a:r>
                      <a:endParaRPr lang="nl-BE" dirty="0"/>
                    </a:p>
                  </a:txBody>
                  <a:tcPr/>
                </a:tc>
                <a:extLst>
                  <a:ext uri="{0D108BD9-81ED-4DB2-BD59-A6C34878D82A}">
                    <a16:rowId xmlns:a16="http://schemas.microsoft.com/office/drawing/2014/main" xmlns="" val="10002"/>
                  </a:ext>
                </a:extLst>
              </a:tr>
              <a:tr h="513057">
                <a:tc>
                  <a:txBody>
                    <a:bodyPr/>
                    <a:lstStyle/>
                    <a:p>
                      <a:r>
                        <a:rPr lang="nl-BE" dirty="0"/>
                        <a:t>Verkochte ringen</a:t>
                      </a:r>
                    </a:p>
                  </a:txBody>
                  <a:tcPr/>
                </a:tc>
                <a:tc>
                  <a:txBody>
                    <a:bodyPr/>
                    <a:lstStyle/>
                    <a:p>
                      <a:r>
                        <a:rPr lang="nl-BE" dirty="0"/>
                        <a:t>111594</a:t>
                      </a:r>
                    </a:p>
                  </a:txBody>
                  <a:tcPr/>
                </a:tc>
                <a:tc>
                  <a:txBody>
                    <a:bodyPr/>
                    <a:lstStyle/>
                    <a:p>
                      <a:r>
                        <a:rPr lang="nl-NL" dirty="0"/>
                        <a:t>108486</a:t>
                      </a:r>
                      <a:endParaRPr lang="nl-BE" dirty="0"/>
                    </a:p>
                  </a:txBody>
                  <a:tcPr/>
                </a:tc>
                <a:tc>
                  <a:txBody>
                    <a:bodyPr/>
                    <a:lstStyle/>
                    <a:p>
                      <a:r>
                        <a:rPr lang="nl-BE" dirty="0"/>
                        <a:t>- 3108</a:t>
                      </a:r>
                    </a:p>
                  </a:txBody>
                  <a:tcPr/>
                </a:tc>
                <a:extLst>
                  <a:ext uri="{0D108BD9-81ED-4DB2-BD59-A6C34878D82A}">
                    <a16:rowId xmlns:a16="http://schemas.microsoft.com/office/drawing/2014/main" xmlns="" val="10003"/>
                  </a:ext>
                </a:extLst>
              </a:tr>
              <a:tr h="549061">
                <a:tc>
                  <a:txBody>
                    <a:bodyPr/>
                    <a:lstStyle/>
                    <a:p>
                      <a:r>
                        <a:rPr lang="nl-BE" dirty="0"/>
                        <a:t>Provinciaal</a:t>
                      </a:r>
                      <a:r>
                        <a:rPr lang="nl-BE" baseline="0" dirty="0"/>
                        <a:t> Comité</a:t>
                      </a:r>
                      <a:endParaRPr lang="nl-BE" dirty="0"/>
                    </a:p>
                  </a:txBody>
                  <a:tcPr/>
                </a:tc>
                <a:tc>
                  <a:txBody>
                    <a:bodyPr/>
                    <a:lstStyle/>
                    <a:p>
                      <a:r>
                        <a:rPr lang="nl-NL" dirty="0"/>
                        <a:t>4</a:t>
                      </a:r>
                      <a:endParaRPr lang="nl-BE" dirty="0"/>
                    </a:p>
                  </a:txBody>
                  <a:tcPr/>
                </a:tc>
                <a:tc>
                  <a:txBody>
                    <a:bodyPr/>
                    <a:lstStyle/>
                    <a:p>
                      <a:r>
                        <a:rPr lang="nl-NL" dirty="0"/>
                        <a:t>8</a:t>
                      </a:r>
                      <a:endParaRPr lang="nl-BE" dirty="0"/>
                    </a:p>
                  </a:txBody>
                  <a:tcPr/>
                </a:tc>
                <a:tc>
                  <a:txBody>
                    <a:bodyPr/>
                    <a:lstStyle/>
                    <a:p>
                      <a:r>
                        <a:rPr lang="nl-NL" dirty="0"/>
                        <a:t>+</a:t>
                      </a:r>
                      <a:r>
                        <a:rPr lang="nl-BE" dirty="0"/>
                        <a:t>4</a:t>
                      </a:r>
                    </a:p>
                  </a:txBody>
                  <a:tcPr/>
                </a:tc>
                <a:extLst>
                  <a:ext uri="{0D108BD9-81ED-4DB2-BD59-A6C34878D82A}">
                    <a16:rowId xmlns:a16="http://schemas.microsoft.com/office/drawing/2014/main" xmlns="" val="10004"/>
                  </a:ext>
                </a:extLst>
              </a:tr>
              <a:tr h="549061">
                <a:tc>
                  <a:txBody>
                    <a:bodyPr/>
                    <a:lstStyle/>
                    <a:p>
                      <a:r>
                        <a:rPr lang="nl-BE" dirty="0"/>
                        <a:t>Algemene</a:t>
                      </a:r>
                      <a:r>
                        <a:rPr lang="nl-BE" baseline="0" dirty="0"/>
                        <a:t> Vergadering</a:t>
                      </a:r>
                      <a:endParaRPr lang="nl-BE" dirty="0"/>
                    </a:p>
                  </a:txBody>
                  <a:tcPr/>
                </a:tc>
                <a:tc>
                  <a:txBody>
                    <a:bodyPr/>
                    <a:lstStyle/>
                    <a:p>
                      <a:r>
                        <a:rPr lang="nl-NL" dirty="0"/>
                        <a:t>1</a:t>
                      </a:r>
                      <a:endParaRPr lang="nl-BE" dirty="0"/>
                    </a:p>
                  </a:txBody>
                  <a:tcPr/>
                </a:tc>
                <a:tc>
                  <a:txBody>
                    <a:bodyPr/>
                    <a:lstStyle/>
                    <a:p>
                      <a:r>
                        <a:rPr lang="nl-NL" dirty="0"/>
                        <a:t>1</a:t>
                      </a:r>
                      <a:endParaRPr lang="nl-BE" dirty="0"/>
                    </a:p>
                  </a:txBody>
                  <a:tcPr/>
                </a:tc>
                <a:tc>
                  <a:txBody>
                    <a:bodyPr/>
                    <a:lstStyle/>
                    <a:p>
                      <a:r>
                        <a:rPr lang="nl-NL" dirty="0"/>
                        <a:t>0</a:t>
                      </a:r>
                      <a:endParaRPr lang="nl-BE" dirty="0"/>
                    </a:p>
                  </a:txBody>
                  <a:tcPr/>
                </a:tc>
                <a:extLst>
                  <a:ext uri="{0D108BD9-81ED-4DB2-BD59-A6C34878D82A}">
                    <a16:rowId xmlns:a16="http://schemas.microsoft.com/office/drawing/2014/main" xmlns="" val="10005"/>
                  </a:ext>
                </a:extLst>
              </a:tr>
              <a:tr h="549061">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dirty="0"/>
                    </a:p>
                  </a:txBody>
                  <a:tcPr/>
                </a:tc>
                <a:extLst>
                  <a:ext uri="{0D108BD9-81ED-4DB2-BD59-A6C34878D82A}">
                    <a16:rowId xmlns:a16="http://schemas.microsoft.com/office/drawing/2014/main" xmlns="" val="10006"/>
                  </a:ext>
                </a:extLst>
              </a:tr>
            </a:tbl>
          </a:graphicData>
        </a:graphic>
      </p:graphicFrame>
      <p:sp>
        <p:nvSpPr>
          <p:cNvPr id="3" name="Titel 2"/>
          <p:cNvSpPr>
            <a:spLocks noGrp="1"/>
          </p:cNvSpPr>
          <p:nvPr>
            <p:ph type="title"/>
          </p:nvPr>
        </p:nvSpPr>
        <p:spPr>
          <a:xfrm flipH="1">
            <a:off x="287524" y="188640"/>
            <a:ext cx="8568952" cy="1800200"/>
          </a:xfrm>
          <a:noFill/>
        </p:spPr>
        <p:txBody>
          <a:bodyPr wrap="none">
            <a:normAutofit/>
          </a:bodyPr>
          <a:lstStyle/>
          <a:p>
            <a:r>
              <a:rPr lang="nl-BE" b="1" dirty="0">
                <a:solidFill>
                  <a:schemeClr val="tx1"/>
                </a:solidFill>
              </a:rPr>
              <a:t>Verslag dienstjaar 2023/2024</a:t>
            </a:r>
            <a:br>
              <a:rPr lang="nl-BE" b="1" dirty="0">
                <a:solidFill>
                  <a:schemeClr val="tx1"/>
                </a:solidFill>
              </a:rPr>
            </a:br>
            <a:r>
              <a:rPr lang="nl-BE" b="1" dirty="0">
                <a:solidFill>
                  <a:schemeClr val="tx1"/>
                </a:solidFill>
              </a:rPr>
              <a:t>van het Provinciaal Comité</a:t>
            </a:r>
          </a:p>
        </p:txBody>
      </p:sp>
    </p:spTree>
    <p:extLst>
      <p:ext uri="{BB962C8B-B14F-4D97-AF65-F5344CB8AC3E}">
        <p14:creationId xmlns:p14="http://schemas.microsoft.com/office/powerpoint/2010/main" val="2777743573"/>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195736" y="476672"/>
            <a:ext cx="5489798" cy="646331"/>
          </a:xfrm>
          <a:prstGeom prst="rect">
            <a:avLst/>
          </a:prstGeom>
          <a:noFill/>
        </p:spPr>
        <p:txBody>
          <a:bodyPr wrap="square" rtlCol="0">
            <a:spAutoFit/>
          </a:bodyPr>
          <a:lstStyle/>
          <a:p>
            <a:r>
              <a:rPr lang="nl-BE" sz="3600" b="1" dirty="0"/>
              <a:t>Statistieken aantal leden </a:t>
            </a:r>
            <a:r>
              <a:rPr lang="nl-BE" sz="3600" b="1" dirty="0" smtClean="0">
                <a:highlight>
                  <a:srgbClr val="FFFF00"/>
                </a:highlight>
              </a:rPr>
              <a:t> </a:t>
            </a:r>
            <a:endParaRPr lang="nl-BE" sz="3600" b="1" dirty="0">
              <a:highlight>
                <a:srgbClr val="FFFF00"/>
              </a:highlight>
            </a:endParaRPr>
          </a:p>
        </p:txBody>
      </p:sp>
      <p:graphicFrame>
        <p:nvGraphicFramePr>
          <p:cNvPr id="4" name="Grafiek 3"/>
          <p:cNvGraphicFramePr>
            <a:graphicFrameLocks/>
          </p:cNvGraphicFramePr>
          <p:nvPr>
            <p:extLst>
              <p:ext uri="{D42A27DB-BD31-4B8C-83A1-F6EECF244321}">
                <p14:modId xmlns:p14="http://schemas.microsoft.com/office/powerpoint/2010/main" val="1666977427"/>
              </p:ext>
            </p:extLst>
          </p:nvPr>
        </p:nvGraphicFramePr>
        <p:xfrm>
          <a:off x="827584" y="1700808"/>
          <a:ext cx="7416824" cy="4539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394617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403648" y="548680"/>
            <a:ext cx="5976664" cy="707886"/>
          </a:xfrm>
          <a:prstGeom prst="rect">
            <a:avLst/>
          </a:prstGeom>
          <a:noFill/>
        </p:spPr>
        <p:txBody>
          <a:bodyPr wrap="square" rtlCol="0">
            <a:spAutoFit/>
          </a:bodyPr>
          <a:lstStyle/>
          <a:p>
            <a:r>
              <a:rPr lang="nl-BE" sz="4000" b="1" dirty="0"/>
              <a:t>Statistieken aantal ringen </a:t>
            </a:r>
            <a:r>
              <a:rPr lang="nl-BE" sz="4000" b="1" dirty="0" smtClean="0">
                <a:highlight>
                  <a:srgbClr val="FFFF00"/>
                </a:highlight>
              </a:rPr>
              <a:t> </a:t>
            </a:r>
            <a:endParaRPr lang="nl-BE" sz="4000" b="1" dirty="0">
              <a:highlight>
                <a:srgbClr val="FFFF00"/>
              </a:highlight>
            </a:endParaRPr>
          </a:p>
        </p:txBody>
      </p:sp>
      <p:graphicFrame>
        <p:nvGraphicFramePr>
          <p:cNvPr id="4" name="Grafiek 3"/>
          <p:cNvGraphicFramePr>
            <a:graphicFrameLocks/>
          </p:cNvGraphicFramePr>
          <p:nvPr>
            <p:extLst>
              <p:ext uri="{D42A27DB-BD31-4B8C-83A1-F6EECF244321}">
                <p14:modId xmlns:p14="http://schemas.microsoft.com/office/powerpoint/2010/main" val="3377564555"/>
              </p:ext>
            </p:extLst>
          </p:nvPr>
        </p:nvGraphicFramePr>
        <p:xfrm>
          <a:off x="683568" y="1844824"/>
          <a:ext cx="8064896" cy="4611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43424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43608" y="404664"/>
            <a:ext cx="7776864" cy="1323439"/>
          </a:xfrm>
          <a:prstGeom prst="rect">
            <a:avLst/>
          </a:prstGeom>
          <a:noFill/>
        </p:spPr>
        <p:txBody>
          <a:bodyPr wrap="square" rtlCol="0">
            <a:spAutoFit/>
          </a:bodyPr>
          <a:lstStyle/>
          <a:p>
            <a:r>
              <a:rPr lang="nl-BE" sz="4000" b="1" dirty="0"/>
              <a:t>Statistieken aantal verenigingen</a:t>
            </a:r>
          </a:p>
          <a:p>
            <a:r>
              <a:rPr lang="nl-BE" sz="4000" b="1" dirty="0" smtClean="0">
                <a:highlight>
                  <a:srgbClr val="FFFF00"/>
                </a:highlight>
              </a:rPr>
              <a:t> </a:t>
            </a:r>
            <a:endParaRPr lang="nl-BE" sz="4000" b="1" dirty="0">
              <a:highlight>
                <a:srgbClr val="FFFF00"/>
              </a:highlight>
            </a:endParaRPr>
          </a:p>
        </p:txBody>
      </p:sp>
      <p:graphicFrame>
        <p:nvGraphicFramePr>
          <p:cNvPr id="6" name="Grafiek 5"/>
          <p:cNvGraphicFramePr>
            <a:graphicFrameLocks/>
          </p:cNvGraphicFramePr>
          <p:nvPr>
            <p:extLst>
              <p:ext uri="{D42A27DB-BD31-4B8C-83A1-F6EECF244321}">
                <p14:modId xmlns:p14="http://schemas.microsoft.com/office/powerpoint/2010/main" val="643448313"/>
              </p:ext>
            </p:extLst>
          </p:nvPr>
        </p:nvGraphicFramePr>
        <p:xfrm>
          <a:off x="611560" y="2057400"/>
          <a:ext cx="7848872" cy="4251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9576784"/>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6873" y="1772816"/>
            <a:ext cx="8229600" cy="4464496"/>
          </a:xfrm>
        </p:spPr>
        <p:txBody>
          <a:bodyPr>
            <a:normAutofit/>
          </a:bodyPr>
          <a:lstStyle/>
          <a:p>
            <a:r>
              <a:rPr lang="nl-BE" sz="2400" dirty="0">
                <a:solidFill>
                  <a:schemeClr val="tx2"/>
                </a:solidFill>
              </a:rPr>
              <a:t/>
            </a:r>
            <a:br>
              <a:rPr lang="nl-BE" sz="2400" dirty="0">
                <a:solidFill>
                  <a:schemeClr val="tx2"/>
                </a:solidFill>
              </a:rPr>
            </a:br>
            <a:r>
              <a:rPr lang="nl-BE" sz="2400" dirty="0">
                <a:solidFill>
                  <a:schemeClr val="tx2"/>
                </a:solidFill>
              </a:rPr>
              <a:t>Prijs van de ring is 1,00 €</a:t>
            </a:r>
            <a:br>
              <a:rPr lang="nl-BE" sz="2400" dirty="0">
                <a:solidFill>
                  <a:schemeClr val="tx2"/>
                </a:solidFill>
              </a:rPr>
            </a:br>
            <a:r>
              <a:rPr lang="nl-NL" sz="2400" dirty="0">
                <a:solidFill>
                  <a:schemeClr val="tx2"/>
                </a:solidFill>
              </a:rPr>
              <a:t>vanaf de 151ste ring een supplement van          2,00EUR/ring     </a:t>
            </a:r>
            <a:br>
              <a:rPr lang="nl-NL" sz="2400" dirty="0">
                <a:solidFill>
                  <a:schemeClr val="tx2"/>
                </a:solidFill>
              </a:rPr>
            </a:br>
            <a:r>
              <a:rPr lang="nl-NL" sz="2400" dirty="0">
                <a:solidFill>
                  <a:schemeClr val="tx2"/>
                </a:solidFill>
              </a:rPr>
              <a:t>vanaf de 301ste ring een supplement van          4,00EUR/ring</a:t>
            </a:r>
            <a:br>
              <a:rPr lang="nl-NL" sz="2400" dirty="0">
                <a:solidFill>
                  <a:schemeClr val="tx2"/>
                </a:solidFill>
              </a:rPr>
            </a:br>
            <a:r>
              <a:rPr lang="nl-NL" sz="2400" dirty="0">
                <a:solidFill>
                  <a:schemeClr val="tx2"/>
                </a:solidFill>
              </a:rPr>
              <a:t> </a:t>
            </a:r>
            <a:r>
              <a:rPr lang="nl-BE" sz="2400" dirty="0">
                <a:solidFill>
                  <a:schemeClr val="tx2"/>
                </a:solidFill>
              </a:rPr>
              <a:t/>
            </a:r>
            <a:br>
              <a:rPr lang="nl-BE" sz="2400" dirty="0">
                <a:solidFill>
                  <a:schemeClr val="tx2"/>
                </a:solidFill>
              </a:rPr>
            </a:br>
            <a:r>
              <a:rPr lang="nl-BE" sz="2400" dirty="0">
                <a:solidFill>
                  <a:schemeClr val="tx2"/>
                </a:solidFill>
              </a:rPr>
              <a:t>Op vrijdag 27 december 2024 zullen de ringen 2025 worden bedeeld via de regionale mandataris of te Kortemark.</a:t>
            </a:r>
            <a:br>
              <a:rPr lang="nl-BE" sz="2400" dirty="0">
                <a:solidFill>
                  <a:schemeClr val="tx2"/>
                </a:solidFill>
              </a:rPr>
            </a:br>
            <a:r>
              <a:rPr lang="nl-BE" sz="2400" dirty="0">
                <a:solidFill>
                  <a:schemeClr val="tx2"/>
                </a:solidFill>
              </a:rPr>
              <a:t>Meer info volgt nog</a:t>
            </a:r>
            <a:br>
              <a:rPr lang="nl-BE" sz="2400" dirty="0">
                <a:solidFill>
                  <a:schemeClr val="tx2"/>
                </a:solidFill>
              </a:rPr>
            </a:br>
            <a:r>
              <a:rPr lang="nl-BE" sz="2400" dirty="0">
                <a:solidFill>
                  <a:schemeClr val="tx2"/>
                </a:solidFill>
              </a:rPr>
              <a:t>Er wordt gevraagd om enkel te bestellen per 20-tal, liefst per honderdtal voor 30/11/2024.</a:t>
            </a:r>
            <a:br>
              <a:rPr lang="nl-BE" sz="2400" dirty="0">
                <a:solidFill>
                  <a:schemeClr val="tx2"/>
                </a:solidFill>
              </a:rPr>
            </a:br>
            <a:r>
              <a:rPr lang="nl-BE" sz="2400" dirty="0">
                <a:solidFill>
                  <a:schemeClr val="tx2"/>
                </a:solidFill>
              </a:rPr>
              <a:t>De betaling dient </a:t>
            </a:r>
            <a:r>
              <a:rPr lang="nl-BE" sz="2400" b="1" u="sng" dirty="0">
                <a:solidFill>
                  <a:schemeClr val="tx2"/>
                </a:solidFill>
              </a:rPr>
              <a:t>voor 10 december </a:t>
            </a:r>
            <a:r>
              <a:rPr lang="nl-BE" sz="2400" dirty="0">
                <a:solidFill>
                  <a:schemeClr val="tx2"/>
                </a:solidFill>
              </a:rPr>
              <a:t>gebeuren .</a:t>
            </a:r>
          </a:p>
        </p:txBody>
      </p:sp>
      <p:sp>
        <p:nvSpPr>
          <p:cNvPr id="3" name="Tekstvak 2">
            <a:extLst>
              <a:ext uri="{FF2B5EF4-FFF2-40B4-BE49-F238E27FC236}">
                <a16:creationId xmlns:a16="http://schemas.microsoft.com/office/drawing/2014/main" xmlns="" id="{34E00002-0A76-4FB8-942D-3525A8703C32}"/>
              </a:ext>
            </a:extLst>
          </p:cNvPr>
          <p:cNvSpPr txBox="1"/>
          <p:nvPr/>
        </p:nvSpPr>
        <p:spPr>
          <a:xfrm>
            <a:off x="460889" y="620688"/>
            <a:ext cx="7941568" cy="707886"/>
          </a:xfrm>
          <a:prstGeom prst="rect">
            <a:avLst/>
          </a:prstGeom>
          <a:noFill/>
        </p:spPr>
        <p:txBody>
          <a:bodyPr wrap="square" rtlCol="0">
            <a:spAutoFit/>
          </a:bodyPr>
          <a:lstStyle/>
          <a:p>
            <a:pPr algn="ctr"/>
            <a:r>
              <a:rPr lang="nl-BE" sz="4000" b="1" dirty="0">
                <a:latin typeface="+mj-lt"/>
                <a:ea typeface="+mj-ea"/>
                <a:cs typeface="+mj-cs"/>
              </a:rPr>
              <a:t>Ringen 2025</a:t>
            </a:r>
          </a:p>
        </p:txBody>
      </p:sp>
    </p:spTree>
    <p:extLst>
      <p:ext uri="{BB962C8B-B14F-4D97-AF65-F5344CB8AC3E}">
        <p14:creationId xmlns:p14="http://schemas.microsoft.com/office/powerpoint/2010/main" val="132769679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2564904"/>
            <a:ext cx="8784976" cy="4032448"/>
          </a:xfrm>
        </p:spPr>
        <p:txBody>
          <a:bodyPr>
            <a:normAutofit/>
          </a:bodyPr>
          <a:lstStyle/>
          <a:p>
            <a:pPr>
              <a:buFont typeface="Arial" charset="0"/>
              <a:buChar char="•"/>
            </a:pPr>
            <a:r>
              <a:rPr lang="nl-BE" dirty="0"/>
              <a:t>- Het uitvoeren van de beslissingen van het Nationaal Sportcomité.</a:t>
            </a:r>
          </a:p>
          <a:p>
            <a:pPr>
              <a:buFont typeface="Arial" charset="0"/>
              <a:buChar char="•"/>
            </a:pPr>
            <a:r>
              <a:rPr lang="nl-BE" dirty="0"/>
              <a:t>- Het nazien en goedkeuren van de officiële wedvluchtprogramma’s.</a:t>
            </a:r>
          </a:p>
          <a:p>
            <a:pPr>
              <a:buFont typeface="Arial" charset="0"/>
              <a:buChar char="•"/>
            </a:pPr>
            <a:r>
              <a:rPr lang="nl-BE" dirty="0"/>
              <a:t>- Het controleren en goedkeuren van de omtrekken ,bepaald door de verenigingen.</a:t>
            </a:r>
          </a:p>
          <a:p>
            <a:pPr>
              <a:buFont typeface="Arial" charset="0"/>
              <a:buChar char="•"/>
            </a:pPr>
            <a:r>
              <a:rPr lang="nl-BE" dirty="0"/>
              <a:t>- Het opstellen van de richtlijnen van het sportief seizoen en waken op de toepassing ervan.</a:t>
            </a:r>
          </a:p>
          <a:p>
            <a:pPr>
              <a:buFont typeface="Arial" charset="0"/>
              <a:buChar char="•"/>
            </a:pPr>
            <a:r>
              <a:rPr lang="nl-BE" dirty="0"/>
              <a:t>- Het uitvoeren van controles</a:t>
            </a:r>
            <a:r>
              <a:rPr lang="nl-BE" sz="2000" dirty="0"/>
              <a:t>  ( wedvluchten, verzendingen, lossingen)</a:t>
            </a:r>
          </a:p>
          <a:p>
            <a:pPr marL="0" indent="0">
              <a:buNone/>
            </a:pPr>
            <a:endParaRPr lang="nl-BE" dirty="0"/>
          </a:p>
        </p:txBody>
      </p:sp>
      <p:sp>
        <p:nvSpPr>
          <p:cNvPr id="3" name="Titel 2"/>
          <p:cNvSpPr>
            <a:spLocks noGrp="1"/>
          </p:cNvSpPr>
          <p:nvPr>
            <p:ph type="title"/>
          </p:nvPr>
        </p:nvSpPr>
        <p:spPr/>
        <p:txBody>
          <a:bodyPr>
            <a:normAutofit fontScale="90000"/>
          </a:bodyPr>
          <a:lstStyle/>
          <a:p>
            <a:r>
              <a:rPr lang="nl-BE" b="1" dirty="0">
                <a:solidFill>
                  <a:schemeClr val="tx1"/>
                </a:solidFill>
              </a:rPr>
              <a:t>Belangrijkste taken van het Provinciaal  Comité</a:t>
            </a:r>
          </a:p>
        </p:txBody>
      </p:sp>
    </p:spTree>
    <p:extLst>
      <p:ext uri="{BB962C8B-B14F-4D97-AF65-F5344CB8AC3E}">
        <p14:creationId xmlns:p14="http://schemas.microsoft.com/office/powerpoint/2010/main" val="419870453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22904</TotalTime>
  <Words>1114</Words>
  <Application>Microsoft Office PowerPoint</Application>
  <PresentationFormat>Diavoorstelling (4:3)</PresentationFormat>
  <Paragraphs>588</Paragraphs>
  <Slides>33</Slides>
  <Notes>1</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33</vt:i4>
      </vt:variant>
    </vt:vector>
  </HeadingPairs>
  <TitlesOfParts>
    <vt:vector size="42" baseType="lpstr">
      <vt:lpstr>Aptos</vt:lpstr>
      <vt:lpstr>Arial</vt:lpstr>
      <vt:lpstr>Calibri</vt:lpstr>
      <vt:lpstr>Calibri-Bold</vt:lpstr>
      <vt:lpstr>Candara</vt:lpstr>
      <vt:lpstr>Symbol</vt:lpstr>
      <vt:lpstr>Times New Roman</vt:lpstr>
      <vt:lpstr>TimesNewRomanPS-BoldMT</vt:lpstr>
      <vt:lpstr>Golfvorm</vt:lpstr>
      <vt:lpstr>PROVINCIALE ALGEMENE STATUTAIRE VERGADERING</vt:lpstr>
      <vt:lpstr>Welkom</vt:lpstr>
      <vt:lpstr>DAGORDE</vt:lpstr>
      <vt:lpstr>Verslag dienstjaar 2023/2024 van het Provinciaal Comité</vt:lpstr>
      <vt:lpstr>PowerPoint-presentatie</vt:lpstr>
      <vt:lpstr>PowerPoint-presentatie</vt:lpstr>
      <vt:lpstr>PowerPoint-presentatie</vt:lpstr>
      <vt:lpstr> Prijs van de ring is 1,00 € vanaf de 151ste ring een supplement van          2,00EUR/ring      vanaf de 301ste ring een supplement van          4,00EUR/ring   Op vrijdag 27 december 2024 zullen de ringen 2025 worden bedeeld via de regionale mandataris of te Kortemark. Meer info volgt nog Er wordt gevraagd om enkel te bestellen per 20-tal, liefst per honderdtal voor 30/11/2024. De betaling dient voor 10 december gebeuren .</vt:lpstr>
      <vt:lpstr>Belangrijkste taken van het Provinciaal  Comité</vt:lpstr>
      <vt:lpstr>Nationale Kampioenschappen 2024</vt:lpstr>
      <vt:lpstr>Voorstellen</vt:lpstr>
      <vt:lpstr>Nationale algemene vergadering 23 oktober 2024</vt:lpstr>
      <vt:lpstr>(Inter-)Nationale Kalender 2025</vt:lpstr>
      <vt:lpstr>Wijzigingen NSR </vt:lpstr>
      <vt:lpstr>Wijzigingen NSR </vt:lpstr>
      <vt:lpstr>Wijzigingen NSR </vt:lpstr>
      <vt:lpstr>Wijzigingen NSR </vt:lpstr>
      <vt:lpstr>Wijzigingen NSR </vt:lpstr>
      <vt:lpstr>SPORTIEF PROGRAMMA 2025</vt:lpstr>
      <vt:lpstr>Vluchtprogramma 2025 snelheid</vt:lpstr>
      <vt:lpstr>PowerPoint-presentatie</vt:lpstr>
      <vt:lpstr>PowerPoint-presentatie</vt:lpstr>
      <vt:lpstr>Vluchtprogramma 2025 kleine halve-fond</vt:lpstr>
      <vt:lpstr>Vluchtprogramma 2025 kleine halve-fond</vt:lpstr>
      <vt:lpstr>Vluchtprogramma 2025 KHF  </vt:lpstr>
      <vt:lpstr>Vluchtprogramma 2025 KHF  </vt:lpstr>
      <vt:lpstr>Opgelet……   Omwille van de criteria nationale  kampioenschappen zal het verplicht worden het aangevraagde en goedgekeurde vluchtprogramma te respecteren. Dus enkel de vluchten aanvragen die zeker zullen ingekorfd worden.   </vt:lpstr>
      <vt:lpstr>Vluchtprogramma 2025 KHF  </vt:lpstr>
      <vt:lpstr>Vluchtprogramma 2025  Provinciale Grote halve fond vluchten  </vt:lpstr>
      <vt:lpstr>Provinciale Kampioenschappen 2024</vt:lpstr>
      <vt:lpstr>Mededelingen </vt:lpstr>
      <vt:lpstr>PowerPoint-presentatie</vt:lpstr>
      <vt:lpstr>EINDE VERGADERING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STATUTAIRE VERGADERING</dc:title>
  <dc:creator>beheerder</dc:creator>
  <cp:lastModifiedBy>Dany Vandenberghe</cp:lastModifiedBy>
  <cp:revision>191</cp:revision>
  <cp:lastPrinted>2022-11-23T08:10:29Z</cp:lastPrinted>
  <dcterms:created xsi:type="dcterms:W3CDTF">2012-11-25T19:54:39Z</dcterms:created>
  <dcterms:modified xsi:type="dcterms:W3CDTF">2024-11-28T11:07:05Z</dcterms:modified>
</cp:coreProperties>
</file>